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7" r:id="rId4"/>
    <p:sldId id="261" r:id="rId5"/>
    <p:sldId id="265" r:id="rId6"/>
    <p:sldId id="262" r:id="rId7"/>
    <p:sldId id="266" r:id="rId8"/>
    <p:sldId id="267" r:id="rId9"/>
    <p:sldId id="268" r:id="rId10"/>
    <p:sldId id="269" r:id="rId11"/>
    <p:sldId id="271" r:id="rId12"/>
    <p:sldId id="274" r:id="rId13"/>
    <p:sldId id="273" r:id="rId14"/>
    <p:sldId id="275" r:id="rId15"/>
    <p:sldId id="277" r:id="rId16"/>
    <p:sldId id="278" r:id="rId17"/>
    <p:sldId id="276" r:id="rId18"/>
    <p:sldId id="270" r:id="rId19"/>
    <p:sldId id="258" r:id="rId20"/>
    <p:sldId id="263" r:id="rId21"/>
    <p:sldId id="264" r:id="rId22"/>
    <p:sldId id="280" r:id="rId23"/>
    <p:sldId id="279" r:id="rId24"/>
    <p:sldId id="260" r:id="rId25"/>
    <p:sldId id="2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5400" autoAdjust="0"/>
  </p:normalViewPr>
  <p:slideViewPr>
    <p:cSldViewPr snapToGrid="0">
      <p:cViewPr varScale="1">
        <p:scale>
          <a:sx n="86" d="100"/>
          <a:sy n="86" d="100"/>
        </p:scale>
        <p:origin x="50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01CCB-22A6-472A-9B44-232D955FD4E5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3F20B-10FE-4140-8C60-08A0FEC85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739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3F20B-10FE-4140-8C60-08A0FEC85137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572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1E2B-5EA7-E325-5A73-D6BDC23A9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1D6D7-CFCA-00F8-6C16-22BF2CF39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EDB1DC-16A7-BF81-56EE-2F0D05A8D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4A29-7BD9-18F7-88EA-DDC2D71A5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3F20B-10FE-4140-8C60-08A0FEC85137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210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Total of 28 Glass failures</a:t>
            </a:r>
          </a:p>
          <a:p>
            <a:r>
              <a:rPr lang="en-SG" dirty="0"/>
              <a:t>Failure of gold is more common. ( approx. 120)</a:t>
            </a:r>
          </a:p>
          <a:p>
            <a:r>
              <a:rPr lang="en-SG" dirty="0"/>
              <a:t>Minimal number of titanium-gold failure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3F20B-10FE-4140-8C60-08A0FEC85137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455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What this shows is that majority of failures still occur in the gold layer – not down to the adhesion layer – need to support it more. </a:t>
            </a:r>
          </a:p>
          <a:p>
            <a:r>
              <a:rPr lang="en-SG" dirty="0"/>
              <a:t>Either make the vias larger or do some bevelling (may not be possible with the process)</a:t>
            </a:r>
          </a:p>
          <a:p>
            <a:r>
              <a:rPr lang="en-SG" dirty="0"/>
              <a:t>Bottom of vias is -0.2um deeper than the area removed with the PEVCD – but still not to adhesion layer. </a:t>
            </a:r>
          </a:p>
          <a:p>
            <a:r>
              <a:rPr lang="en-SG" dirty="0"/>
              <a:t>Same failure as </a:t>
            </a:r>
            <a:r>
              <a:rPr lang="en-SG"/>
              <a:t>without anneal.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3F20B-10FE-4140-8C60-08A0FEC85137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44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087D3-0BA1-3088-0D36-7C0FCCC82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2D967-2C12-8BAD-DD45-B3A3AA834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32E40-79A5-1CBC-6901-238EDD07E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What this shows is that majority of failures still occur in the gold layer – not down to the adhesion layer – need to support it more. </a:t>
            </a:r>
          </a:p>
          <a:p>
            <a:r>
              <a:rPr lang="en-SG" dirty="0"/>
              <a:t>Either make the vias larger or do some bevelling (may not be possible with the process)</a:t>
            </a:r>
          </a:p>
          <a:p>
            <a:r>
              <a:rPr lang="en-SG" dirty="0"/>
              <a:t>Bottom of vias is -0.2um deeper than the area removed with the PEVCD – but still not to adhesion layer. </a:t>
            </a:r>
          </a:p>
          <a:p>
            <a:r>
              <a:rPr lang="en-SG" dirty="0"/>
              <a:t>Same failure as without anneal.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A19B-ED03-41A6-AA3B-D4FE00E3D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3F20B-10FE-4140-8C60-08A0FEC85137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116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FCC88-7112-E3F4-7FE1-83A898F31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1B436-B768-978C-3027-854285DB2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3EE8C-9C84-A476-6D2D-1C5DE81C3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What this shows is that majority of failures still occur in the gold layer – not down to the adhesion layer – need to support it more. </a:t>
            </a:r>
          </a:p>
          <a:p>
            <a:r>
              <a:rPr lang="en-SG" dirty="0"/>
              <a:t>Either make the vias larger or do some bevelling (may not be possible with the process)</a:t>
            </a:r>
          </a:p>
          <a:p>
            <a:r>
              <a:rPr lang="en-SG" dirty="0"/>
              <a:t>Bottom of vias is -0.2um deeper than the area removed with the PEVCD – but still not to adhesion layer. </a:t>
            </a:r>
          </a:p>
          <a:p>
            <a:r>
              <a:rPr lang="en-SG" dirty="0"/>
              <a:t>Same failure as without anneal.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4AE31-F9A7-42D1-0898-67DBA9651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3F20B-10FE-4140-8C60-08A0FEC85137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4156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Definite signs of glass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3F20B-10FE-4140-8C60-08A0FEC85137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3156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C20C3-C690-1283-9B0F-A60E16849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0FC0A7-26F4-AD7C-5479-58568303B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21AD5-392E-36FC-5726-9C3B1F30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Definite signs of glass failure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F9B0D-EE65-49C8-7848-FE9094626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3F20B-10FE-4140-8C60-08A0FEC85137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2686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BCB95-370E-D704-214C-585A15F44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75A48E-E64B-2358-9ABC-8ADDE605B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4F9138-5109-FCCE-866C-24B7F6CF9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AC9F5-E222-D64F-831C-10DA920F1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3F20B-10FE-4140-8C60-08A0FEC85137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240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3F20B-10FE-4140-8C60-08A0FEC85137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893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2242-5E80-5AAF-7024-5356B210B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71906-EDC5-3CB8-1D9E-9D6B2553A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4BA90-2DE3-2561-7C7A-56DCD4D8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204D4-4DAE-E541-0C00-DB8D1164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60C2E-321B-8813-DEAB-F2E09D65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257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758A-51D5-67DE-CB46-93C462EF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8B7E0-8E9C-9A81-4AC3-4BCC20EC1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82F12-3B30-75D6-AFC2-2B6E48A45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268C5-A458-4125-C792-299402DE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E76D9-259D-5F31-054C-6C4B03D8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26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F04DE5-4DB3-1419-304F-F1B70D3008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273B9-D3AF-B6CF-7550-1F20FA8A2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35362-B294-170E-CA51-50EABDD8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EE9F8-4135-5F57-ED4D-BA5C6420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1802-415A-7910-86AC-E803F7A5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4989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20E6-A4B4-A0A9-234D-259938FE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A4F7-60A8-D93C-D0C4-A2A57EC21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3E5D-4DD0-BC5C-1289-11B8D1EC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60C-ABDB-49B0-B000-9240F41A62AE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B3E69-2F50-E39B-E65C-5B5FC723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E11CA-7DA4-729B-BCF9-0E0735D5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988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2D3F-E023-E877-32DD-47237C7A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44C-8391-95C5-15B8-97D693ED6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53845-993C-0E4C-0AAE-4D7C49B6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91316-ECBA-0890-0BCC-BE2C5158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958C0-7049-9CA0-CED3-5D4BCF99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671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408A-E7E3-1DA2-04AF-A4E8EECF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C15E2-BCC9-C75E-AE8A-DD62D8298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F46D8-6888-D08B-4313-CC55CEDEF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6A8F3-2846-F269-BD8C-02352D698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AE0B8-5BDA-4355-C9F2-5F0A9269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0216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5E34-03F7-774D-9DE8-206312B9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A428F-38A4-57B9-CEED-7C6D5BB9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B2458-3994-0BF6-5730-ED43A2378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3B5C3-F765-7A21-43D9-91296002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8D929-074B-6AC4-F47A-D11654B0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92E9C-34E6-3D63-CFF3-49548B13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003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7129-FF35-BCB0-B361-7A16ADC5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3C469-DA12-E432-673A-EF89779E3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FF9B2-93CC-DE71-D01F-BCAFAF575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13838-AF86-B5F9-9EF9-B727CAB76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9DF9D-B388-53CB-932C-E3932E320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4D2F2C-53BE-ADA1-FCBA-7858BCB2A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49DE5-D649-B99A-7B25-9FAFD066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DE58A5-64B5-605A-3DA0-236C4B39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339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A4A4-7DBA-4B3E-20FC-759231D5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5B221F-4932-A2E1-03F8-C30780B4F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6FA5E-D6B2-92DE-7AD9-D87A8720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570CD-DE63-75CB-FC00-B4C611C8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715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D90AC-A940-C8D5-9A6E-4A380844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93B21-75DC-5F60-DDA5-4ACE7128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ADDB-520B-37DD-D2F3-913D4401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8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3583-3E5B-1322-8B7E-D2022831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2BA78-FEE9-2B63-AA5C-22B705761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9FE1F-FD16-0452-269E-8A12B86FF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E1785-5BAC-9A3B-41F3-133C7E3F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28D68-43C1-C9A4-34AB-4C112792B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4047D-FEDB-B895-3C06-864E0EA7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961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AAB9-C983-0834-CE64-B9A7A52D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F0FEB-D214-CF3E-888C-435A3B607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9030-A93C-BB72-F66F-FFD4CFFCA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7C7D-DCB1-A288-A9F2-6B3F6EAF2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3511F-5504-BD9E-2BF6-A39F7DD1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CB4B4-302B-6CF2-B9E4-4D52AB77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780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3843E-B396-0F49-C65C-75519CB4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15256-3CBE-D500-CE34-BFFA08ADE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529C-4482-965C-8F90-D0DDC50DF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A43542-51E9-4349-B2BF-5F511C1D3813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6F75A-3D4A-3DF5-669F-6366F10DE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47D33-B362-0B78-11A0-6CE703F19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D0B2B2-2829-4D8C-B923-D51773CAD1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278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1C76FA-F222-8E6E-BC57-58156FFB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36978-1FF5-FA8C-87A8-DB34B41E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E926F-FC13-3ECD-FE78-AF916B8D1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AC60C-ABDB-49B0-B000-9240F41A62AE}" type="datetimeFigureOut">
              <a:rPr lang="en-SG" smtClean="0"/>
              <a:t>22/5/2025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5D1BB-03BC-9F40-BA15-133827C6D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0F3EC-37D6-2EC6-B907-3C952F33C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7F5EE-4084-4A28-B859-36452DDA1C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559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jpeg"/><Relationship Id="rId7" Type="http://schemas.openxmlformats.org/officeDocument/2006/relationships/image" Target="../media/image25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10" Type="http://schemas.openxmlformats.org/officeDocument/2006/relationships/image" Target="../media/image49.jpeg"/><Relationship Id="rId4" Type="http://schemas.openxmlformats.org/officeDocument/2006/relationships/image" Target="../media/image45.jpeg"/><Relationship Id="rId9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BEF0-7240-8300-08B6-0AFA0E43FC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A22-A25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AE14D-44BD-FBC2-A834-46686EE6A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2h strip</a:t>
            </a:r>
          </a:p>
          <a:p>
            <a:r>
              <a:rPr lang="en-SG" dirty="0"/>
              <a:t>2h anneal 500C</a:t>
            </a:r>
          </a:p>
          <a:p>
            <a:r>
              <a:rPr lang="en-SG" dirty="0"/>
              <a:t>375C 40N 15min</a:t>
            </a:r>
          </a:p>
          <a:p>
            <a:r>
              <a:rPr lang="en-SG" dirty="0"/>
              <a:t>Sub 1N fail</a:t>
            </a:r>
          </a:p>
        </p:txBody>
      </p:sp>
    </p:spTree>
    <p:extLst>
      <p:ext uri="{BB962C8B-B14F-4D97-AF65-F5344CB8AC3E}">
        <p14:creationId xmlns:p14="http://schemas.microsoft.com/office/powerpoint/2010/main" val="305204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CF8ED-ABC9-A888-2C03-D62BDD713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9D5296-97DC-C6F7-F824-116B6774A18F}"/>
              </a:ext>
            </a:extLst>
          </p:cNvPr>
          <p:cNvSpPr txBox="1"/>
          <p:nvPr/>
        </p:nvSpPr>
        <p:spPr>
          <a:xfrm>
            <a:off x="265173" y="152288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A25 Nearside Pad 2</a:t>
            </a:r>
          </a:p>
          <a:p>
            <a:r>
              <a:rPr lang="en-SG" sz="2800" dirty="0"/>
              <a:t>Post Pull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372BD9-34A4-31B3-3058-A257426779E7}"/>
              </a:ext>
            </a:extLst>
          </p:cNvPr>
          <p:cNvSpPr txBox="1"/>
          <p:nvPr/>
        </p:nvSpPr>
        <p:spPr>
          <a:xfrm>
            <a:off x="265173" y="1106395"/>
            <a:ext cx="276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Better alignment of Pads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9B8CE-BDCB-6368-5073-4048AB04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-45076" y="1356691"/>
            <a:ext cx="12192000" cy="4891591"/>
          </a:xfrm>
          <a:prstGeom prst="rect">
            <a:avLst/>
          </a:prstGeom>
        </p:spPr>
      </p:pic>
      <p:pic>
        <p:nvPicPr>
          <p:cNvPr id="22" name="Picture 21" descr="A close-up of a cell&#10;&#10;AI-generated content may be incorrect.">
            <a:extLst>
              <a:ext uri="{FF2B5EF4-FFF2-40B4-BE49-F238E27FC236}">
                <a16:creationId xmlns:a16="http://schemas.microsoft.com/office/drawing/2014/main" id="{DE14DA47-326A-C652-DD64-35EDC9C4CD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3" t="32087" r="12799" b="12608"/>
          <a:stretch/>
        </p:blipFill>
        <p:spPr>
          <a:xfrm flipH="1">
            <a:off x="1951147" y="2105696"/>
            <a:ext cx="3644719" cy="38701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459D7-6BC1-DBAF-0741-037F90A212E0}"/>
              </a:ext>
            </a:extLst>
          </p:cNvPr>
          <p:cNvCxnSpPr/>
          <p:nvPr/>
        </p:nvCxnSpPr>
        <p:spPr>
          <a:xfrm>
            <a:off x="1287887" y="4462530"/>
            <a:ext cx="58470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AAE0EF-E7C7-26F1-BA06-258461D10502}"/>
              </a:ext>
            </a:extLst>
          </p:cNvPr>
          <p:cNvCxnSpPr>
            <a:cxnSpLocks/>
          </p:cNvCxnSpPr>
          <p:nvPr/>
        </p:nvCxnSpPr>
        <p:spPr>
          <a:xfrm>
            <a:off x="1530439" y="4724400"/>
            <a:ext cx="56044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4E4ED8-0393-CD2F-9B0F-E65B9755AABB}"/>
              </a:ext>
            </a:extLst>
          </p:cNvPr>
          <p:cNvSpPr txBox="1"/>
          <p:nvPr/>
        </p:nvSpPr>
        <p:spPr>
          <a:xfrm>
            <a:off x="1223492" y="4240138"/>
            <a:ext cx="2472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6.53728um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3EB8A-6474-89C8-7540-65FE313C29B7}"/>
              </a:ext>
            </a:extLst>
          </p:cNvPr>
          <p:cNvSpPr txBox="1"/>
          <p:nvPr/>
        </p:nvSpPr>
        <p:spPr>
          <a:xfrm>
            <a:off x="1530439" y="4490434"/>
            <a:ext cx="2472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8.28577um</a:t>
            </a:r>
          </a:p>
        </p:txBody>
      </p:sp>
      <p:pic>
        <p:nvPicPr>
          <p:cNvPr id="25" name="Picture 24" descr="A close-up of a microscope&#10;&#10;AI-generated content may be incorrect.">
            <a:extLst>
              <a:ext uri="{FF2B5EF4-FFF2-40B4-BE49-F238E27FC236}">
                <a16:creationId xmlns:a16="http://schemas.microsoft.com/office/drawing/2014/main" id="{38B4C358-378E-E7BB-F296-74CE140BC8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1" t="33660" r="20000" b="15398"/>
          <a:stretch/>
        </p:blipFill>
        <p:spPr>
          <a:xfrm rot="10800000">
            <a:off x="8944375" y="2292439"/>
            <a:ext cx="3807767" cy="33935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DEC4C-7E8F-3C43-4B5E-37CEC45B7695}"/>
              </a:ext>
            </a:extLst>
          </p:cNvPr>
          <p:cNvCxnSpPr>
            <a:cxnSpLocks/>
          </p:cNvCxnSpPr>
          <p:nvPr/>
        </p:nvCxnSpPr>
        <p:spPr>
          <a:xfrm>
            <a:off x="611746" y="2631585"/>
            <a:ext cx="65231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3558CB-BF68-054D-7143-44B3E9D02F15}"/>
              </a:ext>
            </a:extLst>
          </p:cNvPr>
          <p:cNvSpPr txBox="1"/>
          <p:nvPr/>
        </p:nvSpPr>
        <p:spPr>
          <a:xfrm>
            <a:off x="553791" y="2399056"/>
            <a:ext cx="2472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9.30099um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30DCAD-A261-E70C-D7ED-B8F19793E85E}"/>
              </a:ext>
            </a:extLst>
          </p:cNvPr>
          <p:cNvSpPr txBox="1"/>
          <p:nvPr/>
        </p:nvSpPr>
        <p:spPr>
          <a:xfrm>
            <a:off x="7134895" y="251138"/>
            <a:ext cx="1287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8.33178um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F1A11E-325A-2090-A65F-E072FC90E23E}"/>
              </a:ext>
            </a:extLst>
          </p:cNvPr>
          <p:cNvCxnSpPr>
            <a:stCxn id="30" idx="2"/>
          </p:cNvCxnSpPr>
          <p:nvPr/>
        </p:nvCxnSpPr>
        <p:spPr>
          <a:xfrm flipH="1">
            <a:off x="7733763" y="589692"/>
            <a:ext cx="45076" cy="239820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EE9E94-7A1B-2A93-5AAE-199714E13E72}"/>
              </a:ext>
            </a:extLst>
          </p:cNvPr>
          <p:cNvCxnSpPr>
            <a:cxnSpLocks/>
          </p:cNvCxnSpPr>
          <p:nvPr/>
        </p:nvCxnSpPr>
        <p:spPr>
          <a:xfrm>
            <a:off x="635356" y="3762779"/>
            <a:ext cx="65231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F8443D-36D3-2C95-9988-F21815F52097}"/>
              </a:ext>
            </a:extLst>
          </p:cNvPr>
          <p:cNvSpPr txBox="1"/>
          <p:nvPr/>
        </p:nvSpPr>
        <p:spPr>
          <a:xfrm>
            <a:off x="783463" y="3510817"/>
            <a:ext cx="2472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8.71722um</a:t>
            </a:r>
          </a:p>
        </p:txBody>
      </p:sp>
    </p:spTree>
    <p:extLst>
      <p:ext uri="{BB962C8B-B14F-4D97-AF65-F5344CB8AC3E}">
        <p14:creationId xmlns:p14="http://schemas.microsoft.com/office/powerpoint/2010/main" val="321348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0357E-6CA5-9EA2-7219-45F7ACE68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icroscope&#10;&#10;AI-generated content may be incorrect.">
            <a:extLst>
              <a:ext uri="{FF2B5EF4-FFF2-40B4-BE49-F238E27FC236}">
                <a16:creationId xmlns:a16="http://schemas.microsoft.com/office/drawing/2014/main" id="{BDFB9A7D-F163-46D5-BD33-2127EC70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1" t="23202" r="7651" b="15398"/>
          <a:stretch/>
        </p:blipFill>
        <p:spPr>
          <a:xfrm rot="10800000">
            <a:off x="3643884" y="55161"/>
            <a:ext cx="4460251" cy="3977442"/>
          </a:xfrm>
          <a:prstGeom prst="rect">
            <a:avLst/>
          </a:prstGeom>
        </p:spPr>
      </p:pic>
      <p:pic>
        <p:nvPicPr>
          <p:cNvPr id="3" name="Picture 2" descr="A close-up of a cell&#10;&#10;AI-generated content may be incorrect.">
            <a:extLst>
              <a:ext uri="{FF2B5EF4-FFF2-40B4-BE49-F238E27FC236}">
                <a16:creationId xmlns:a16="http://schemas.microsoft.com/office/drawing/2014/main" id="{F7046963-AF0E-7F2A-B455-32BF3CE80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30046" r="8872" b="6800"/>
          <a:stretch/>
        </p:blipFill>
        <p:spPr>
          <a:xfrm flipH="1">
            <a:off x="8046348" y="0"/>
            <a:ext cx="4145652" cy="417556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FB2631-795C-A4F1-16C6-A2B5F9439190}"/>
              </a:ext>
            </a:extLst>
          </p:cNvPr>
          <p:cNvCxnSpPr>
            <a:cxnSpLocks/>
          </p:cNvCxnSpPr>
          <p:nvPr/>
        </p:nvCxnSpPr>
        <p:spPr>
          <a:xfrm flipH="1">
            <a:off x="5875909" y="-11618"/>
            <a:ext cx="28070" cy="383133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ADBBA0-38B7-EDF3-CE10-23DC01A08B80}"/>
              </a:ext>
            </a:extLst>
          </p:cNvPr>
          <p:cNvSpPr txBox="1"/>
          <p:nvPr/>
        </p:nvSpPr>
        <p:spPr>
          <a:xfrm>
            <a:off x="3922776" y="810507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85E0F-EB3D-41CD-5F35-A2FE45F5AE3F}"/>
              </a:ext>
            </a:extLst>
          </p:cNvPr>
          <p:cNvSpPr txBox="1"/>
          <p:nvPr/>
        </p:nvSpPr>
        <p:spPr>
          <a:xfrm>
            <a:off x="8808534" y="625841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A21C35-7C91-2230-F0FE-2DA14D14F5AD}"/>
              </a:ext>
            </a:extLst>
          </p:cNvPr>
          <p:cNvGrpSpPr/>
          <p:nvPr/>
        </p:nvGrpSpPr>
        <p:grpSpPr>
          <a:xfrm>
            <a:off x="1410195" y="5458968"/>
            <a:ext cx="4972317" cy="1078992"/>
            <a:chOff x="1410195" y="5458968"/>
            <a:chExt cx="4972317" cy="10789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A08E937-6A36-F1DB-BECC-A6819549A55B}"/>
                </a:ext>
              </a:extLst>
            </p:cNvPr>
            <p:cNvSpPr/>
            <p:nvPr/>
          </p:nvSpPr>
          <p:spPr>
            <a:xfrm>
              <a:off x="2007374" y="5962888"/>
              <a:ext cx="3707894" cy="38304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8E599A6-2862-9782-17CA-58ECEB7CCD43}"/>
                </a:ext>
              </a:extLst>
            </p:cNvPr>
            <p:cNvSpPr/>
            <p:nvPr/>
          </p:nvSpPr>
          <p:spPr>
            <a:xfrm>
              <a:off x="5719571" y="5724144"/>
              <a:ext cx="662312" cy="60807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5D85CE-6D83-EE54-99B9-7CB933359B45}"/>
                </a:ext>
              </a:extLst>
            </p:cNvPr>
            <p:cNvSpPr/>
            <p:nvPr/>
          </p:nvSpPr>
          <p:spPr>
            <a:xfrm>
              <a:off x="1435608" y="5724144"/>
              <a:ext cx="571766" cy="60807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277289-68B1-F6AF-5F4E-778526087878}"/>
                </a:ext>
              </a:extLst>
            </p:cNvPr>
            <p:cNvSpPr/>
            <p:nvPr/>
          </p:nvSpPr>
          <p:spPr>
            <a:xfrm>
              <a:off x="1435608" y="6336792"/>
              <a:ext cx="4946904" cy="201168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3471E7-E503-83D8-F1D1-666C024D1CEE}"/>
                </a:ext>
              </a:extLst>
            </p:cNvPr>
            <p:cNvSpPr/>
            <p:nvPr/>
          </p:nvSpPr>
          <p:spPr>
            <a:xfrm>
              <a:off x="2011678" y="6227064"/>
              <a:ext cx="3707894" cy="10972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DD701C-78BF-7BF8-9F05-98E6F4C10953}"/>
                </a:ext>
              </a:extLst>
            </p:cNvPr>
            <p:cNvSpPr/>
            <p:nvPr/>
          </p:nvSpPr>
          <p:spPr>
            <a:xfrm>
              <a:off x="2011680" y="5468112"/>
              <a:ext cx="466344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2E13CF-4A99-796E-46E1-DFB5AFA36CEA}"/>
                </a:ext>
              </a:extLst>
            </p:cNvPr>
            <p:cNvSpPr/>
            <p:nvPr/>
          </p:nvSpPr>
          <p:spPr>
            <a:xfrm>
              <a:off x="2809494" y="5468112"/>
              <a:ext cx="473202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62C8A2-AF38-1311-3F7C-CC087875EBB1}"/>
                </a:ext>
              </a:extLst>
            </p:cNvPr>
            <p:cNvSpPr/>
            <p:nvPr/>
          </p:nvSpPr>
          <p:spPr>
            <a:xfrm>
              <a:off x="3614166" y="5468112"/>
              <a:ext cx="473202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F720C1-1ED5-F974-B99D-142095518BFA}"/>
                </a:ext>
              </a:extLst>
            </p:cNvPr>
            <p:cNvSpPr/>
            <p:nvPr/>
          </p:nvSpPr>
          <p:spPr>
            <a:xfrm>
              <a:off x="4418838" y="5468112"/>
              <a:ext cx="473202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DA3F0E-810F-D056-AA50-E4E7E588CE09}"/>
                </a:ext>
              </a:extLst>
            </p:cNvPr>
            <p:cNvSpPr/>
            <p:nvPr/>
          </p:nvSpPr>
          <p:spPr>
            <a:xfrm>
              <a:off x="5253228" y="5458968"/>
              <a:ext cx="466344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12BD06-DD6A-F433-7E8B-379F27092279}"/>
                </a:ext>
              </a:extLst>
            </p:cNvPr>
            <p:cNvSpPr/>
            <p:nvPr/>
          </p:nvSpPr>
          <p:spPr>
            <a:xfrm>
              <a:off x="2011679" y="6099048"/>
              <a:ext cx="3707894" cy="1097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58F96E-F994-FEEF-3797-1CB8FD979F86}"/>
                </a:ext>
              </a:extLst>
            </p:cNvPr>
            <p:cNvSpPr txBox="1"/>
            <p:nvPr/>
          </p:nvSpPr>
          <p:spPr>
            <a:xfrm>
              <a:off x="1410195" y="5962888"/>
              <a:ext cx="374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A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6B05C66-2AB3-2E03-25E7-A0DB673426EA}"/>
              </a:ext>
            </a:extLst>
          </p:cNvPr>
          <p:cNvGrpSpPr/>
          <p:nvPr/>
        </p:nvGrpSpPr>
        <p:grpSpPr>
          <a:xfrm rot="10800000">
            <a:off x="1345565" y="4387470"/>
            <a:ext cx="4946904" cy="1078992"/>
            <a:chOff x="1435608" y="5458968"/>
            <a:chExt cx="4946904" cy="107899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C07F144-60F5-7C21-53D2-96C188D08E4C}"/>
                </a:ext>
              </a:extLst>
            </p:cNvPr>
            <p:cNvSpPr/>
            <p:nvPr/>
          </p:nvSpPr>
          <p:spPr>
            <a:xfrm>
              <a:off x="2007374" y="5962888"/>
              <a:ext cx="3707894" cy="38304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67FD97-54B5-F91A-0CD4-02EC9163AEB4}"/>
                </a:ext>
              </a:extLst>
            </p:cNvPr>
            <p:cNvSpPr/>
            <p:nvPr/>
          </p:nvSpPr>
          <p:spPr>
            <a:xfrm>
              <a:off x="5719571" y="5724144"/>
              <a:ext cx="662312" cy="60807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8F3DE27-1CB4-FBA0-8B2A-94CB893C6E07}"/>
                </a:ext>
              </a:extLst>
            </p:cNvPr>
            <p:cNvSpPr/>
            <p:nvPr/>
          </p:nvSpPr>
          <p:spPr>
            <a:xfrm>
              <a:off x="1435608" y="5724144"/>
              <a:ext cx="571766" cy="60807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56DCC4-C315-C776-69DB-350B5AF70A02}"/>
                </a:ext>
              </a:extLst>
            </p:cNvPr>
            <p:cNvSpPr/>
            <p:nvPr/>
          </p:nvSpPr>
          <p:spPr>
            <a:xfrm>
              <a:off x="1435608" y="6336792"/>
              <a:ext cx="4946904" cy="201168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DF6C9B3-D593-BC8A-8C51-8AAF4BE37A14}"/>
                </a:ext>
              </a:extLst>
            </p:cNvPr>
            <p:cNvSpPr/>
            <p:nvPr/>
          </p:nvSpPr>
          <p:spPr>
            <a:xfrm>
              <a:off x="2011678" y="6227064"/>
              <a:ext cx="3707894" cy="10972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41AEEE-B6D9-8C59-3F99-DD6BF2F33B48}"/>
                </a:ext>
              </a:extLst>
            </p:cNvPr>
            <p:cNvSpPr/>
            <p:nvPr/>
          </p:nvSpPr>
          <p:spPr>
            <a:xfrm>
              <a:off x="2011680" y="5468112"/>
              <a:ext cx="466344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039ADF7-FF34-DC8A-85D4-32B31ED812EE}"/>
                </a:ext>
              </a:extLst>
            </p:cNvPr>
            <p:cNvSpPr/>
            <p:nvPr/>
          </p:nvSpPr>
          <p:spPr>
            <a:xfrm>
              <a:off x="2809494" y="5468112"/>
              <a:ext cx="473202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45BCB55-E8C0-5D87-553D-ECE411BF8DD2}"/>
                </a:ext>
              </a:extLst>
            </p:cNvPr>
            <p:cNvSpPr/>
            <p:nvPr/>
          </p:nvSpPr>
          <p:spPr>
            <a:xfrm>
              <a:off x="3614166" y="5468112"/>
              <a:ext cx="473202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FD96D53-27A2-A03D-22AE-34F854D67033}"/>
                </a:ext>
              </a:extLst>
            </p:cNvPr>
            <p:cNvSpPr/>
            <p:nvPr/>
          </p:nvSpPr>
          <p:spPr>
            <a:xfrm>
              <a:off x="4418838" y="5468112"/>
              <a:ext cx="473202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914359-194F-E8CE-61B4-4AFEB0C2D18E}"/>
                </a:ext>
              </a:extLst>
            </p:cNvPr>
            <p:cNvSpPr/>
            <p:nvPr/>
          </p:nvSpPr>
          <p:spPr>
            <a:xfrm>
              <a:off x="5253228" y="5458968"/>
              <a:ext cx="466344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BB9C4A9-8017-566D-8419-3523AD061E95}"/>
                </a:ext>
              </a:extLst>
            </p:cNvPr>
            <p:cNvSpPr/>
            <p:nvPr/>
          </p:nvSpPr>
          <p:spPr>
            <a:xfrm>
              <a:off x="2011679" y="6099048"/>
              <a:ext cx="3707894" cy="1097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4392F23-0567-7E9B-10F5-F7BE6ADB227F}"/>
              </a:ext>
            </a:extLst>
          </p:cNvPr>
          <p:cNvSpPr txBox="1"/>
          <p:nvPr/>
        </p:nvSpPr>
        <p:spPr>
          <a:xfrm>
            <a:off x="1305305" y="4664203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7D6EDA0-9D2A-F99D-CACC-B3BA37F588DB}"/>
              </a:ext>
            </a:extLst>
          </p:cNvPr>
          <p:cNvSpPr/>
          <p:nvPr/>
        </p:nvSpPr>
        <p:spPr>
          <a:xfrm>
            <a:off x="1432560" y="5715000"/>
            <a:ext cx="4579620" cy="838200"/>
          </a:xfrm>
          <a:custGeom>
            <a:avLst/>
            <a:gdLst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74320 h 838200"/>
              <a:gd name="connsiteX6" fmla="*/ 1257300 w 4579620"/>
              <a:gd name="connsiteY6" fmla="*/ 373380 h 838200"/>
              <a:gd name="connsiteX7" fmla="*/ 1386840 w 4579620"/>
              <a:gd name="connsiteY7" fmla="*/ 266700 h 838200"/>
              <a:gd name="connsiteX8" fmla="*/ 1394460 w 4579620"/>
              <a:gd name="connsiteY8" fmla="*/ 175260 h 838200"/>
              <a:gd name="connsiteX9" fmla="*/ 1844040 w 4579620"/>
              <a:gd name="connsiteY9" fmla="*/ 167640 h 838200"/>
              <a:gd name="connsiteX10" fmla="*/ 1859280 w 4579620"/>
              <a:gd name="connsiteY10" fmla="*/ 3352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33700 w 4579620"/>
              <a:gd name="connsiteY18" fmla="*/ 266700 h 838200"/>
              <a:gd name="connsiteX19" fmla="*/ 3025140 w 4579620"/>
              <a:gd name="connsiteY19" fmla="*/ 190500 h 838200"/>
              <a:gd name="connsiteX20" fmla="*/ 3413760 w 4579620"/>
              <a:gd name="connsiteY20" fmla="*/ 175260 h 838200"/>
              <a:gd name="connsiteX21" fmla="*/ 34899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74320 h 838200"/>
              <a:gd name="connsiteX6" fmla="*/ 1203960 w 4579620"/>
              <a:gd name="connsiteY6" fmla="*/ 243840 h 838200"/>
              <a:gd name="connsiteX7" fmla="*/ 1386840 w 4579620"/>
              <a:gd name="connsiteY7" fmla="*/ 266700 h 838200"/>
              <a:gd name="connsiteX8" fmla="*/ 1394460 w 4579620"/>
              <a:gd name="connsiteY8" fmla="*/ 175260 h 838200"/>
              <a:gd name="connsiteX9" fmla="*/ 1844040 w 4579620"/>
              <a:gd name="connsiteY9" fmla="*/ 167640 h 838200"/>
              <a:gd name="connsiteX10" fmla="*/ 1859280 w 4579620"/>
              <a:gd name="connsiteY10" fmla="*/ 3352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33700 w 4579620"/>
              <a:gd name="connsiteY18" fmla="*/ 266700 h 838200"/>
              <a:gd name="connsiteX19" fmla="*/ 3025140 w 4579620"/>
              <a:gd name="connsiteY19" fmla="*/ 190500 h 838200"/>
              <a:gd name="connsiteX20" fmla="*/ 3413760 w 4579620"/>
              <a:gd name="connsiteY20" fmla="*/ 175260 h 838200"/>
              <a:gd name="connsiteX21" fmla="*/ 34899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86840 w 4579620"/>
              <a:gd name="connsiteY7" fmla="*/ 266700 h 838200"/>
              <a:gd name="connsiteX8" fmla="*/ 1394460 w 4579620"/>
              <a:gd name="connsiteY8" fmla="*/ 175260 h 838200"/>
              <a:gd name="connsiteX9" fmla="*/ 1844040 w 4579620"/>
              <a:gd name="connsiteY9" fmla="*/ 167640 h 838200"/>
              <a:gd name="connsiteX10" fmla="*/ 1859280 w 4579620"/>
              <a:gd name="connsiteY10" fmla="*/ 3352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33700 w 4579620"/>
              <a:gd name="connsiteY18" fmla="*/ 266700 h 838200"/>
              <a:gd name="connsiteX19" fmla="*/ 3025140 w 4579620"/>
              <a:gd name="connsiteY19" fmla="*/ 190500 h 838200"/>
              <a:gd name="connsiteX20" fmla="*/ 3413760 w 4579620"/>
              <a:gd name="connsiteY20" fmla="*/ 175260 h 838200"/>
              <a:gd name="connsiteX21" fmla="*/ 34899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44040 w 4579620"/>
              <a:gd name="connsiteY9" fmla="*/ 167640 h 838200"/>
              <a:gd name="connsiteX10" fmla="*/ 1859280 w 4579620"/>
              <a:gd name="connsiteY10" fmla="*/ 3352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33700 w 4579620"/>
              <a:gd name="connsiteY18" fmla="*/ 266700 h 838200"/>
              <a:gd name="connsiteX19" fmla="*/ 3025140 w 4579620"/>
              <a:gd name="connsiteY19" fmla="*/ 190500 h 838200"/>
              <a:gd name="connsiteX20" fmla="*/ 3413760 w 4579620"/>
              <a:gd name="connsiteY20" fmla="*/ 175260 h 838200"/>
              <a:gd name="connsiteX21" fmla="*/ 34899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44040 w 4579620"/>
              <a:gd name="connsiteY9" fmla="*/ 167640 h 838200"/>
              <a:gd name="connsiteX10" fmla="*/ 1859280 w 4579620"/>
              <a:gd name="connsiteY10" fmla="*/ 3352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33700 w 4579620"/>
              <a:gd name="connsiteY18" fmla="*/ 266700 h 838200"/>
              <a:gd name="connsiteX19" fmla="*/ 3025140 w 4579620"/>
              <a:gd name="connsiteY19" fmla="*/ 190500 h 838200"/>
              <a:gd name="connsiteX20" fmla="*/ 3413760 w 4579620"/>
              <a:gd name="connsiteY20" fmla="*/ 175260 h 838200"/>
              <a:gd name="connsiteX21" fmla="*/ 34899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44040 w 4579620"/>
              <a:gd name="connsiteY9" fmla="*/ 167640 h 838200"/>
              <a:gd name="connsiteX10" fmla="*/ 1846580 w 4579620"/>
              <a:gd name="connsiteY10" fmla="*/ 3733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33700 w 4579620"/>
              <a:gd name="connsiteY18" fmla="*/ 266700 h 838200"/>
              <a:gd name="connsiteX19" fmla="*/ 3025140 w 4579620"/>
              <a:gd name="connsiteY19" fmla="*/ 190500 h 838200"/>
              <a:gd name="connsiteX20" fmla="*/ 3413760 w 4579620"/>
              <a:gd name="connsiteY20" fmla="*/ 175260 h 838200"/>
              <a:gd name="connsiteX21" fmla="*/ 34899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46580 w 4579620"/>
              <a:gd name="connsiteY10" fmla="*/ 3733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33700 w 4579620"/>
              <a:gd name="connsiteY18" fmla="*/ 266700 h 838200"/>
              <a:gd name="connsiteX19" fmla="*/ 3025140 w 4579620"/>
              <a:gd name="connsiteY19" fmla="*/ 190500 h 838200"/>
              <a:gd name="connsiteX20" fmla="*/ 3413760 w 4579620"/>
              <a:gd name="connsiteY20" fmla="*/ 175260 h 838200"/>
              <a:gd name="connsiteX21" fmla="*/ 34899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33700 w 4579620"/>
              <a:gd name="connsiteY18" fmla="*/ 266700 h 838200"/>
              <a:gd name="connsiteX19" fmla="*/ 3025140 w 4579620"/>
              <a:gd name="connsiteY19" fmla="*/ 190500 h 838200"/>
              <a:gd name="connsiteX20" fmla="*/ 3413760 w 4579620"/>
              <a:gd name="connsiteY20" fmla="*/ 175260 h 838200"/>
              <a:gd name="connsiteX21" fmla="*/ 34899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52750 w 4579620"/>
              <a:gd name="connsiteY18" fmla="*/ 187325 h 838200"/>
              <a:gd name="connsiteX19" fmla="*/ 3025140 w 4579620"/>
              <a:gd name="connsiteY19" fmla="*/ 190500 h 838200"/>
              <a:gd name="connsiteX20" fmla="*/ 3413760 w 4579620"/>
              <a:gd name="connsiteY20" fmla="*/ 175260 h 838200"/>
              <a:gd name="connsiteX21" fmla="*/ 34899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52750 w 4579620"/>
              <a:gd name="connsiteY18" fmla="*/ 187325 h 838200"/>
              <a:gd name="connsiteX19" fmla="*/ 3006090 w 4579620"/>
              <a:gd name="connsiteY19" fmla="*/ 136525 h 838200"/>
              <a:gd name="connsiteX20" fmla="*/ 3413760 w 4579620"/>
              <a:gd name="connsiteY20" fmla="*/ 175260 h 838200"/>
              <a:gd name="connsiteX21" fmla="*/ 34899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52750 w 4579620"/>
              <a:gd name="connsiteY18" fmla="*/ 187325 h 838200"/>
              <a:gd name="connsiteX19" fmla="*/ 3006090 w 4579620"/>
              <a:gd name="connsiteY19" fmla="*/ 136525 h 838200"/>
              <a:gd name="connsiteX20" fmla="*/ 3423285 w 4579620"/>
              <a:gd name="connsiteY20" fmla="*/ 133985 h 838200"/>
              <a:gd name="connsiteX21" fmla="*/ 34899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52750 w 4579620"/>
              <a:gd name="connsiteY18" fmla="*/ 187325 h 838200"/>
              <a:gd name="connsiteX19" fmla="*/ 3006090 w 4579620"/>
              <a:gd name="connsiteY19" fmla="*/ 136525 h 838200"/>
              <a:gd name="connsiteX20" fmla="*/ 3423285 w 4579620"/>
              <a:gd name="connsiteY20" fmla="*/ 133985 h 838200"/>
              <a:gd name="connsiteX21" fmla="*/ 3515360 w 4579620"/>
              <a:gd name="connsiteY21" fmla="*/ 190500 h 838200"/>
              <a:gd name="connsiteX22" fmla="*/ 3482340 w 4579620"/>
              <a:gd name="connsiteY22" fmla="*/ 39624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52750 w 4579620"/>
              <a:gd name="connsiteY18" fmla="*/ 187325 h 838200"/>
              <a:gd name="connsiteX19" fmla="*/ 3006090 w 4579620"/>
              <a:gd name="connsiteY19" fmla="*/ 136525 h 838200"/>
              <a:gd name="connsiteX20" fmla="*/ 3423285 w 4579620"/>
              <a:gd name="connsiteY20" fmla="*/ 133985 h 838200"/>
              <a:gd name="connsiteX21" fmla="*/ 3515360 w 4579620"/>
              <a:gd name="connsiteY21" fmla="*/ 190500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52750 w 4579620"/>
              <a:gd name="connsiteY18" fmla="*/ 187325 h 838200"/>
              <a:gd name="connsiteX19" fmla="*/ 3006090 w 4579620"/>
              <a:gd name="connsiteY19" fmla="*/ 136525 h 838200"/>
              <a:gd name="connsiteX20" fmla="*/ 3423285 w 4579620"/>
              <a:gd name="connsiteY20" fmla="*/ 133985 h 838200"/>
              <a:gd name="connsiteX21" fmla="*/ 3467735 w 4579620"/>
              <a:gd name="connsiteY21" fmla="*/ 228600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52750 w 4579620"/>
              <a:gd name="connsiteY18" fmla="*/ 187325 h 838200"/>
              <a:gd name="connsiteX19" fmla="*/ 3006090 w 4579620"/>
              <a:gd name="connsiteY19" fmla="*/ 136525 h 838200"/>
              <a:gd name="connsiteX20" fmla="*/ 3451860 w 4579620"/>
              <a:gd name="connsiteY20" fmla="*/ 131604 h 838200"/>
              <a:gd name="connsiteX21" fmla="*/ 3467735 w 4579620"/>
              <a:gd name="connsiteY21" fmla="*/ 228600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55090 w 4579620"/>
              <a:gd name="connsiteY7" fmla="*/ 219075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52750 w 4579620"/>
              <a:gd name="connsiteY18" fmla="*/ 187325 h 838200"/>
              <a:gd name="connsiteX19" fmla="*/ 3006090 w 4579620"/>
              <a:gd name="connsiteY19" fmla="*/ 136525 h 838200"/>
              <a:gd name="connsiteX20" fmla="*/ 3451860 w 4579620"/>
              <a:gd name="connsiteY20" fmla="*/ 131604 h 838200"/>
              <a:gd name="connsiteX21" fmla="*/ 3489167 w 4579620"/>
              <a:gd name="connsiteY21" fmla="*/ 223838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3960 w 4579620"/>
              <a:gd name="connsiteY6" fmla="*/ 243840 h 838200"/>
              <a:gd name="connsiteX7" fmla="*/ 1362233 w 4579620"/>
              <a:gd name="connsiteY7" fmla="*/ 247650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52750 w 4579620"/>
              <a:gd name="connsiteY18" fmla="*/ 187325 h 838200"/>
              <a:gd name="connsiteX19" fmla="*/ 3006090 w 4579620"/>
              <a:gd name="connsiteY19" fmla="*/ 136525 h 838200"/>
              <a:gd name="connsiteX20" fmla="*/ 3451860 w 4579620"/>
              <a:gd name="connsiteY20" fmla="*/ 131604 h 838200"/>
              <a:gd name="connsiteX21" fmla="*/ 3489167 w 4579620"/>
              <a:gd name="connsiteY21" fmla="*/ 223838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6342 w 4579620"/>
              <a:gd name="connsiteY6" fmla="*/ 272415 h 838200"/>
              <a:gd name="connsiteX7" fmla="*/ 1362233 w 4579620"/>
              <a:gd name="connsiteY7" fmla="*/ 247650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52750 w 4579620"/>
              <a:gd name="connsiteY18" fmla="*/ 187325 h 838200"/>
              <a:gd name="connsiteX19" fmla="*/ 3006090 w 4579620"/>
              <a:gd name="connsiteY19" fmla="*/ 136525 h 838200"/>
              <a:gd name="connsiteX20" fmla="*/ 3451860 w 4579620"/>
              <a:gd name="connsiteY20" fmla="*/ 131604 h 838200"/>
              <a:gd name="connsiteX21" fmla="*/ 3489167 w 4579620"/>
              <a:gd name="connsiteY21" fmla="*/ 223838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6342 w 4579620"/>
              <a:gd name="connsiteY6" fmla="*/ 272415 h 838200"/>
              <a:gd name="connsiteX7" fmla="*/ 1362233 w 4579620"/>
              <a:gd name="connsiteY7" fmla="*/ 247650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3680 w 4579620"/>
              <a:gd name="connsiteY17" fmla="*/ 243840 h 838200"/>
              <a:gd name="connsiteX18" fmla="*/ 2933700 w 4579620"/>
              <a:gd name="connsiteY18" fmla="*/ 242094 h 838200"/>
              <a:gd name="connsiteX19" fmla="*/ 3006090 w 4579620"/>
              <a:gd name="connsiteY19" fmla="*/ 136525 h 838200"/>
              <a:gd name="connsiteX20" fmla="*/ 3451860 w 4579620"/>
              <a:gd name="connsiteY20" fmla="*/ 131604 h 838200"/>
              <a:gd name="connsiteX21" fmla="*/ 3489167 w 4579620"/>
              <a:gd name="connsiteY21" fmla="*/ 223838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6342 w 4579620"/>
              <a:gd name="connsiteY6" fmla="*/ 272415 h 838200"/>
              <a:gd name="connsiteX7" fmla="*/ 1362233 w 4579620"/>
              <a:gd name="connsiteY7" fmla="*/ 247650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80824 w 4579620"/>
              <a:gd name="connsiteY17" fmla="*/ 274797 h 838200"/>
              <a:gd name="connsiteX18" fmla="*/ 2933700 w 4579620"/>
              <a:gd name="connsiteY18" fmla="*/ 242094 h 838200"/>
              <a:gd name="connsiteX19" fmla="*/ 3006090 w 4579620"/>
              <a:gd name="connsiteY19" fmla="*/ 136525 h 838200"/>
              <a:gd name="connsiteX20" fmla="*/ 3451860 w 4579620"/>
              <a:gd name="connsiteY20" fmla="*/ 131604 h 838200"/>
              <a:gd name="connsiteX21" fmla="*/ 3489167 w 4579620"/>
              <a:gd name="connsiteY21" fmla="*/ 223838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6342 w 4579620"/>
              <a:gd name="connsiteY6" fmla="*/ 272415 h 838200"/>
              <a:gd name="connsiteX7" fmla="*/ 1362233 w 4579620"/>
              <a:gd name="connsiteY7" fmla="*/ 247650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80824 w 4579620"/>
              <a:gd name="connsiteY17" fmla="*/ 274797 h 838200"/>
              <a:gd name="connsiteX18" fmla="*/ 2936081 w 4579620"/>
              <a:gd name="connsiteY18" fmla="*/ 275432 h 838200"/>
              <a:gd name="connsiteX19" fmla="*/ 3006090 w 4579620"/>
              <a:gd name="connsiteY19" fmla="*/ 136525 h 838200"/>
              <a:gd name="connsiteX20" fmla="*/ 3451860 w 4579620"/>
              <a:gd name="connsiteY20" fmla="*/ 131604 h 838200"/>
              <a:gd name="connsiteX21" fmla="*/ 3489167 w 4579620"/>
              <a:gd name="connsiteY21" fmla="*/ 223838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6342 w 4579620"/>
              <a:gd name="connsiteY6" fmla="*/ 272415 h 838200"/>
              <a:gd name="connsiteX7" fmla="*/ 1362233 w 4579620"/>
              <a:gd name="connsiteY7" fmla="*/ 247650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80824 w 4579620"/>
              <a:gd name="connsiteY17" fmla="*/ 274797 h 838200"/>
              <a:gd name="connsiteX18" fmla="*/ 2936081 w 4579620"/>
              <a:gd name="connsiteY18" fmla="*/ 275432 h 838200"/>
              <a:gd name="connsiteX19" fmla="*/ 2982278 w 4579620"/>
              <a:gd name="connsiteY19" fmla="*/ 119856 h 838200"/>
              <a:gd name="connsiteX20" fmla="*/ 3451860 w 4579620"/>
              <a:gd name="connsiteY20" fmla="*/ 131604 h 838200"/>
              <a:gd name="connsiteX21" fmla="*/ 3489167 w 4579620"/>
              <a:gd name="connsiteY21" fmla="*/ 223838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6342 w 4579620"/>
              <a:gd name="connsiteY6" fmla="*/ 272415 h 838200"/>
              <a:gd name="connsiteX7" fmla="*/ 1362233 w 4579620"/>
              <a:gd name="connsiteY7" fmla="*/ 247650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8443 w 4579620"/>
              <a:gd name="connsiteY17" fmla="*/ 281941 h 838200"/>
              <a:gd name="connsiteX18" fmla="*/ 2936081 w 4579620"/>
              <a:gd name="connsiteY18" fmla="*/ 275432 h 838200"/>
              <a:gd name="connsiteX19" fmla="*/ 2982278 w 4579620"/>
              <a:gd name="connsiteY19" fmla="*/ 119856 h 838200"/>
              <a:gd name="connsiteX20" fmla="*/ 3451860 w 4579620"/>
              <a:gd name="connsiteY20" fmla="*/ 131604 h 838200"/>
              <a:gd name="connsiteX21" fmla="*/ 3489167 w 4579620"/>
              <a:gd name="connsiteY21" fmla="*/ 223838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  <a:gd name="connsiteX0" fmla="*/ 0 w 4579620"/>
              <a:gd name="connsiteY0" fmla="*/ 53340 h 838200"/>
              <a:gd name="connsiteX1" fmla="*/ 556260 w 4579620"/>
              <a:gd name="connsiteY1" fmla="*/ 601980 h 838200"/>
              <a:gd name="connsiteX2" fmla="*/ 739140 w 4579620"/>
              <a:gd name="connsiteY2" fmla="*/ 822960 h 838200"/>
              <a:gd name="connsiteX3" fmla="*/ 944880 w 4579620"/>
              <a:gd name="connsiteY3" fmla="*/ 731520 h 838200"/>
              <a:gd name="connsiteX4" fmla="*/ 1059180 w 4579620"/>
              <a:gd name="connsiteY4" fmla="*/ 381000 h 838200"/>
              <a:gd name="connsiteX5" fmla="*/ 1059180 w 4579620"/>
              <a:gd name="connsiteY5" fmla="*/ 242570 h 838200"/>
              <a:gd name="connsiteX6" fmla="*/ 1206342 w 4579620"/>
              <a:gd name="connsiteY6" fmla="*/ 272415 h 838200"/>
              <a:gd name="connsiteX7" fmla="*/ 1366995 w 4579620"/>
              <a:gd name="connsiteY7" fmla="*/ 247650 h 838200"/>
              <a:gd name="connsiteX8" fmla="*/ 1394460 w 4579620"/>
              <a:gd name="connsiteY8" fmla="*/ 175260 h 838200"/>
              <a:gd name="connsiteX9" fmla="*/ 1853565 w 4579620"/>
              <a:gd name="connsiteY9" fmla="*/ 167640 h 838200"/>
              <a:gd name="connsiteX10" fmla="*/ 1852930 w 4579620"/>
              <a:gd name="connsiteY10" fmla="*/ 271780 h 838200"/>
              <a:gd name="connsiteX11" fmla="*/ 2164080 w 4579620"/>
              <a:gd name="connsiteY11" fmla="*/ 259080 h 838200"/>
              <a:gd name="connsiteX12" fmla="*/ 2202180 w 4579620"/>
              <a:gd name="connsiteY12" fmla="*/ 457200 h 838200"/>
              <a:gd name="connsiteX13" fmla="*/ 2270760 w 4579620"/>
              <a:gd name="connsiteY13" fmla="*/ 762000 h 838200"/>
              <a:gd name="connsiteX14" fmla="*/ 2499360 w 4579620"/>
              <a:gd name="connsiteY14" fmla="*/ 731520 h 838200"/>
              <a:gd name="connsiteX15" fmla="*/ 2644140 w 4579620"/>
              <a:gd name="connsiteY15" fmla="*/ 533400 h 838200"/>
              <a:gd name="connsiteX16" fmla="*/ 2674620 w 4579620"/>
              <a:gd name="connsiteY16" fmla="*/ 243840 h 838200"/>
              <a:gd name="connsiteX17" fmla="*/ 2778443 w 4579620"/>
              <a:gd name="connsiteY17" fmla="*/ 281941 h 838200"/>
              <a:gd name="connsiteX18" fmla="*/ 2936081 w 4579620"/>
              <a:gd name="connsiteY18" fmla="*/ 275432 h 838200"/>
              <a:gd name="connsiteX19" fmla="*/ 2982278 w 4579620"/>
              <a:gd name="connsiteY19" fmla="*/ 119856 h 838200"/>
              <a:gd name="connsiteX20" fmla="*/ 3451860 w 4579620"/>
              <a:gd name="connsiteY20" fmla="*/ 131604 h 838200"/>
              <a:gd name="connsiteX21" fmla="*/ 3489167 w 4579620"/>
              <a:gd name="connsiteY21" fmla="*/ 223838 h 838200"/>
              <a:gd name="connsiteX22" fmla="*/ 3593465 w 4579620"/>
              <a:gd name="connsiteY22" fmla="*/ 377190 h 838200"/>
              <a:gd name="connsiteX23" fmla="*/ 3718560 w 4579620"/>
              <a:gd name="connsiteY23" fmla="*/ 373380 h 838200"/>
              <a:gd name="connsiteX24" fmla="*/ 3779520 w 4579620"/>
              <a:gd name="connsiteY24" fmla="*/ 624840 h 838200"/>
              <a:gd name="connsiteX25" fmla="*/ 3924300 w 4579620"/>
              <a:gd name="connsiteY25" fmla="*/ 640080 h 838200"/>
              <a:gd name="connsiteX26" fmla="*/ 4084320 w 4579620"/>
              <a:gd name="connsiteY26" fmla="*/ 838200 h 838200"/>
              <a:gd name="connsiteX27" fmla="*/ 4213860 w 4579620"/>
              <a:gd name="connsiteY27" fmla="*/ 822960 h 838200"/>
              <a:gd name="connsiteX28" fmla="*/ 4221480 w 4579620"/>
              <a:gd name="connsiteY28" fmla="*/ 396240 h 838200"/>
              <a:gd name="connsiteX29" fmla="*/ 4297680 w 4579620"/>
              <a:gd name="connsiteY29" fmla="*/ 396240 h 838200"/>
              <a:gd name="connsiteX30" fmla="*/ 4297680 w 4579620"/>
              <a:gd name="connsiteY30" fmla="*/ 15240 h 838200"/>
              <a:gd name="connsiteX31" fmla="*/ 4579620 w 4579620"/>
              <a:gd name="connsiteY31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579620" h="838200">
                <a:moveTo>
                  <a:pt x="0" y="53340"/>
                </a:moveTo>
                <a:lnTo>
                  <a:pt x="556260" y="601980"/>
                </a:lnTo>
                <a:lnTo>
                  <a:pt x="739140" y="822960"/>
                </a:lnTo>
                <a:lnTo>
                  <a:pt x="944880" y="731520"/>
                </a:lnTo>
                <a:lnTo>
                  <a:pt x="1059180" y="381000"/>
                </a:lnTo>
                <a:lnTo>
                  <a:pt x="1059180" y="242570"/>
                </a:lnTo>
                <a:lnTo>
                  <a:pt x="1206342" y="272415"/>
                </a:lnTo>
                <a:cubicBezTo>
                  <a:pt x="1256719" y="264160"/>
                  <a:pt x="1310268" y="290830"/>
                  <a:pt x="1366995" y="247650"/>
                </a:cubicBezTo>
                <a:lnTo>
                  <a:pt x="1394460" y="175260"/>
                </a:lnTo>
                <a:lnTo>
                  <a:pt x="1853565" y="167640"/>
                </a:lnTo>
                <a:cubicBezTo>
                  <a:pt x="1854412" y="236220"/>
                  <a:pt x="1852083" y="203200"/>
                  <a:pt x="1852930" y="271780"/>
                </a:cubicBezTo>
                <a:lnTo>
                  <a:pt x="2164080" y="259080"/>
                </a:lnTo>
                <a:lnTo>
                  <a:pt x="2202180" y="457200"/>
                </a:lnTo>
                <a:lnTo>
                  <a:pt x="2270760" y="762000"/>
                </a:lnTo>
                <a:lnTo>
                  <a:pt x="2499360" y="731520"/>
                </a:lnTo>
                <a:lnTo>
                  <a:pt x="2644140" y="533400"/>
                </a:lnTo>
                <a:lnTo>
                  <a:pt x="2674620" y="243840"/>
                </a:lnTo>
                <a:lnTo>
                  <a:pt x="2778443" y="281941"/>
                </a:lnTo>
                <a:lnTo>
                  <a:pt x="2936081" y="275432"/>
                </a:lnTo>
                <a:lnTo>
                  <a:pt x="2982278" y="119856"/>
                </a:lnTo>
                <a:lnTo>
                  <a:pt x="3451860" y="131604"/>
                </a:lnTo>
                <a:lnTo>
                  <a:pt x="3489167" y="223838"/>
                </a:lnTo>
                <a:lnTo>
                  <a:pt x="3593465" y="377190"/>
                </a:lnTo>
                <a:lnTo>
                  <a:pt x="3718560" y="373380"/>
                </a:lnTo>
                <a:lnTo>
                  <a:pt x="3779520" y="624840"/>
                </a:lnTo>
                <a:lnTo>
                  <a:pt x="3924300" y="640080"/>
                </a:lnTo>
                <a:lnTo>
                  <a:pt x="4084320" y="838200"/>
                </a:lnTo>
                <a:lnTo>
                  <a:pt x="4213860" y="822960"/>
                </a:lnTo>
                <a:lnTo>
                  <a:pt x="4221480" y="396240"/>
                </a:lnTo>
                <a:lnTo>
                  <a:pt x="4297680" y="396240"/>
                </a:lnTo>
                <a:lnTo>
                  <a:pt x="4297680" y="15240"/>
                </a:lnTo>
                <a:lnTo>
                  <a:pt x="4579620" y="0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8A388A-8344-22D0-0DBD-136DBB11B38E}"/>
              </a:ext>
            </a:extLst>
          </p:cNvPr>
          <p:cNvCxnSpPr>
            <a:cxnSpLocks/>
            <a:stCxn id="88" idx="3"/>
            <a:endCxn id="82" idx="7"/>
          </p:cNvCxnSpPr>
          <p:nvPr/>
        </p:nvCxnSpPr>
        <p:spPr>
          <a:xfrm>
            <a:off x="1988117" y="5527907"/>
            <a:ext cx="811438" cy="434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B75A04F-1FA9-1B94-AEE3-BCAE614E944C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1988117" y="5490592"/>
            <a:ext cx="2396430" cy="421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FA35AE3-9627-9E6E-AD81-43A6E8BFCF60}"/>
              </a:ext>
            </a:extLst>
          </p:cNvPr>
          <p:cNvSpPr txBox="1"/>
          <p:nvPr/>
        </p:nvSpPr>
        <p:spPr>
          <a:xfrm>
            <a:off x="219074" y="5320158"/>
            <a:ext cx="1769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Delamination of lower layers pulling up the height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8F67F2-2799-1CC5-E770-AB77CE4199A3}"/>
              </a:ext>
            </a:extLst>
          </p:cNvPr>
          <p:cNvCxnSpPr/>
          <p:nvPr/>
        </p:nvCxnSpPr>
        <p:spPr>
          <a:xfrm flipH="1">
            <a:off x="9945624" y="73052"/>
            <a:ext cx="28070" cy="383133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1A733D-8B10-0AF1-336A-A3B42CB500F0}"/>
              </a:ext>
            </a:extLst>
          </p:cNvPr>
          <p:cNvSpPr txBox="1"/>
          <p:nvPr/>
        </p:nvSpPr>
        <p:spPr>
          <a:xfrm>
            <a:off x="6935021" y="5944125"/>
            <a:ext cx="29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Failure seen in Glass (3),</a:t>
            </a:r>
          </a:p>
          <a:p>
            <a:r>
              <a:rPr lang="en-SG" dirty="0"/>
              <a:t>Gold Via (2) (Bulk gold)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FE9D2B-74E3-98EA-86C4-63BECF4DEB3D}"/>
              </a:ext>
            </a:extLst>
          </p:cNvPr>
          <p:cNvSpPr txBox="1"/>
          <p:nvPr/>
        </p:nvSpPr>
        <p:spPr>
          <a:xfrm>
            <a:off x="344049" y="1980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/>
              <a:t>A22 Farside Pad 2</a:t>
            </a:r>
          </a:p>
          <a:p>
            <a:r>
              <a:rPr lang="en-SG" sz="1800"/>
              <a:t>Post Pull Test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047599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icroscope&#10;&#10;AI-generated content may be incorrect.">
            <a:extLst>
              <a:ext uri="{FF2B5EF4-FFF2-40B4-BE49-F238E27FC236}">
                <a16:creationId xmlns:a16="http://schemas.microsoft.com/office/drawing/2014/main" id="{1D01D786-1FDB-0D82-88BD-6CCEA9657B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1" t="23202" r="7651" b="15398"/>
          <a:stretch/>
        </p:blipFill>
        <p:spPr>
          <a:xfrm rot="10800000">
            <a:off x="3643884" y="55161"/>
            <a:ext cx="4460251" cy="3977442"/>
          </a:xfrm>
          <a:prstGeom prst="rect">
            <a:avLst/>
          </a:prstGeom>
        </p:spPr>
      </p:pic>
      <p:pic>
        <p:nvPicPr>
          <p:cNvPr id="3" name="Picture 2" descr="A close-up of a cell&#10;&#10;AI-generated content may be incorrect.">
            <a:extLst>
              <a:ext uri="{FF2B5EF4-FFF2-40B4-BE49-F238E27FC236}">
                <a16:creationId xmlns:a16="http://schemas.microsoft.com/office/drawing/2014/main" id="{7622F6C1-AC0B-333A-EC85-AD7434475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30046" r="8872" b="6800"/>
          <a:stretch/>
        </p:blipFill>
        <p:spPr>
          <a:xfrm flipH="1">
            <a:off x="8046348" y="0"/>
            <a:ext cx="4145652" cy="417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8691D2-F994-3F9E-F181-3F76178FC399}"/>
              </a:ext>
            </a:extLst>
          </p:cNvPr>
          <p:cNvSpPr txBox="1"/>
          <p:nvPr/>
        </p:nvSpPr>
        <p:spPr>
          <a:xfrm>
            <a:off x="3922776" y="810507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C6646-A355-3753-85E2-C22BCFFC3CAA}"/>
              </a:ext>
            </a:extLst>
          </p:cNvPr>
          <p:cNvSpPr txBox="1"/>
          <p:nvPr/>
        </p:nvSpPr>
        <p:spPr>
          <a:xfrm>
            <a:off x="8808534" y="625841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AD8AF2E-241E-8FE1-349C-4063C0C444BC}"/>
              </a:ext>
            </a:extLst>
          </p:cNvPr>
          <p:cNvGrpSpPr/>
          <p:nvPr/>
        </p:nvGrpSpPr>
        <p:grpSpPr>
          <a:xfrm>
            <a:off x="1410195" y="5422392"/>
            <a:ext cx="4972317" cy="1115568"/>
            <a:chOff x="1410195" y="5422392"/>
            <a:chExt cx="4972317" cy="111556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CFB7869-DC93-E756-9CCB-AA4831B74C48}"/>
                </a:ext>
              </a:extLst>
            </p:cNvPr>
            <p:cNvSpPr/>
            <p:nvPr/>
          </p:nvSpPr>
          <p:spPr>
            <a:xfrm>
              <a:off x="2007374" y="5962888"/>
              <a:ext cx="3707894" cy="38304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BC89CC2-9146-114F-AF83-72AD02E5EDA4}"/>
                </a:ext>
              </a:extLst>
            </p:cNvPr>
            <p:cNvSpPr/>
            <p:nvPr/>
          </p:nvSpPr>
          <p:spPr>
            <a:xfrm>
              <a:off x="5719571" y="5724144"/>
              <a:ext cx="662312" cy="60807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014987-E79A-396C-9C8B-E9A31B864BE1}"/>
                </a:ext>
              </a:extLst>
            </p:cNvPr>
            <p:cNvSpPr/>
            <p:nvPr/>
          </p:nvSpPr>
          <p:spPr>
            <a:xfrm>
              <a:off x="1435608" y="5724144"/>
              <a:ext cx="571766" cy="60807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77F9BA-5240-FA60-E830-540B75CE063D}"/>
                </a:ext>
              </a:extLst>
            </p:cNvPr>
            <p:cNvSpPr/>
            <p:nvPr/>
          </p:nvSpPr>
          <p:spPr>
            <a:xfrm>
              <a:off x="1435608" y="6336792"/>
              <a:ext cx="4946904" cy="201168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ADD0F4-56A8-970B-39F6-0C1C733D1CE6}"/>
                </a:ext>
              </a:extLst>
            </p:cNvPr>
            <p:cNvSpPr/>
            <p:nvPr/>
          </p:nvSpPr>
          <p:spPr>
            <a:xfrm>
              <a:off x="2011678" y="6227064"/>
              <a:ext cx="3707894" cy="10972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9B9220-C298-1A44-9A73-0E0007FDAA24}"/>
                </a:ext>
              </a:extLst>
            </p:cNvPr>
            <p:cNvSpPr/>
            <p:nvPr/>
          </p:nvSpPr>
          <p:spPr>
            <a:xfrm>
              <a:off x="2251480" y="5468112"/>
              <a:ext cx="466344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6B79E4-6606-0F67-AB82-0B0EF2153320}"/>
                </a:ext>
              </a:extLst>
            </p:cNvPr>
            <p:cNvSpPr/>
            <p:nvPr/>
          </p:nvSpPr>
          <p:spPr>
            <a:xfrm>
              <a:off x="3110931" y="5468112"/>
              <a:ext cx="473202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BDF962-3BE9-B4E3-6792-7368D5B461D1}"/>
                </a:ext>
              </a:extLst>
            </p:cNvPr>
            <p:cNvSpPr/>
            <p:nvPr/>
          </p:nvSpPr>
          <p:spPr>
            <a:xfrm>
              <a:off x="4027931" y="5468112"/>
              <a:ext cx="473202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351B4E-8A3A-DD28-3FCE-8EC331790259}"/>
                </a:ext>
              </a:extLst>
            </p:cNvPr>
            <p:cNvSpPr/>
            <p:nvPr/>
          </p:nvSpPr>
          <p:spPr>
            <a:xfrm>
              <a:off x="5001439" y="5422392"/>
              <a:ext cx="466344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3B3E0B-49A9-6F84-BA00-FCC555335177}"/>
                </a:ext>
              </a:extLst>
            </p:cNvPr>
            <p:cNvSpPr/>
            <p:nvPr/>
          </p:nvSpPr>
          <p:spPr>
            <a:xfrm>
              <a:off x="2011679" y="6099048"/>
              <a:ext cx="3707894" cy="1097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961690-90B1-9E27-57AC-7F49F873833F}"/>
                </a:ext>
              </a:extLst>
            </p:cNvPr>
            <p:cNvSpPr txBox="1"/>
            <p:nvPr/>
          </p:nvSpPr>
          <p:spPr>
            <a:xfrm>
              <a:off x="1410195" y="5962888"/>
              <a:ext cx="374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A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8A3129-1F22-10A9-34F9-132B86943D55}"/>
              </a:ext>
            </a:extLst>
          </p:cNvPr>
          <p:cNvGrpSpPr/>
          <p:nvPr/>
        </p:nvGrpSpPr>
        <p:grpSpPr>
          <a:xfrm rot="10800000">
            <a:off x="1345565" y="4387470"/>
            <a:ext cx="4946904" cy="1098930"/>
            <a:chOff x="1435608" y="5439030"/>
            <a:chExt cx="4946904" cy="109893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46B4C31-B676-2B3D-CB69-1B2EB98D7153}"/>
                </a:ext>
              </a:extLst>
            </p:cNvPr>
            <p:cNvSpPr/>
            <p:nvPr/>
          </p:nvSpPr>
          <p:spPr>
            <a:xfrm>
              <a:off x="2007374" y="5962888"/>
              <a:ext cx="3707894" cy="38304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D41D1F5-F34D-63BC-1269-7EFB1452EDB6}"/>
                </a:ext>
              </a:extLst>
            </p:cNvPr>
            <p:cNvSpPr/>
            <p:nvPr/>
          </p:nvSpPr>
          <p:spPr>
            <a:xfrm>
              <a:off x="5719571" y="5724144"/>
              <a:ext cx="662312" cy="60807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D463A7-ADDA-82DF-DD05-515922FD434C}"/>
                </a:ext>
              </a:extLst>
            </p:cNvPr>
            <p:cNvSpPr/>
            <p:nvPr/>
          </p:nvSpPr>
          <p:spPr>
            <a:xfrm>
              <a:off x="1435608" y="5724144"/>
              <a:ext cx="571766" cy="60807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2A36548-5EA9-D097-D96F-6BB8F5405756}"/>
                </a:ext>
              </a:extLst>
            </p:cNvPr>
            <p:cNvSpPr/>
            <p:nvPr/>
          </p:nvSpPr>
          <p:spPr>
            <a:xfrm>
              <a:off x="1435608" y="6336792"/>
              <a:ext cx="4946904" cy="201168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8C41F8-AE2A-5A48-5A5A-EE70274FB996}"/>
                </a:ext>
              </a:extLst>
            </p:cNvPr>
            <p:cNvSpPr/>
            <p:nvPr/>
          </p:nvSpPr>
          <p:spPr>
            <a:xfrm>
              <a:off x="2011678" y="6227064"/>
              <a:ext cx="3707894" cy="10972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9FD43A-EB26-2AE7-E0D1-600F8B11AA1E}"/>
                </a:ext>
              </a:extLst>
            </p:cNvPr>
            <p:cNvSpPr/>
            <p:nvPr/>
          </p:nvSpPr>
          <p:spPr>
            <a:xfrm>
              <a:off x="2254859" y="5475505"/>
              <a:ext cx="466344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6BF6C89-4D6E-6B0C-DBA3-171BC1294C55}"/>
                </a:ext>
              </a:extLst>
            </p:cNvPr>
            <p:cNvSpPr/>
            <p:nvPr/>
          </p:nvSpPr>
          <p:spPr>
            <a:xfrm>
              <a:off x="3226944" y="5448925"/>
              <a:ext cx="473202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8AE5BFE-9442-D196-2F5A-93C740199F38}"/>
                </a:ext>
              </a:extLst>
            </p:cNvPr>
            <p:cNvSpPr/>
            <p:nvPr/>
          </p:nvSpPr>
          <p:spPr>
            <a:xfrm>
              <a:off x="4143944" y="5439030"/>
              <a:ext cx="473202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8EF35E9-E272-5D35-8956-3E28A3EA8D8B}"/>
                </a:ext>
              </a:extLst>
            </p:cNvPr>
            <p:cNvSpPr/>
            <p:nvPr/>
          </p:nvSpPr>
          <p:spPr>
            <a:xfrm>
              <a:off x="5010568" y="5439030"/>
              <a:ext cx="466344" cy="74980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9B6CDB0-4781-E746-F30D-B75FE6CF3CC0}"/>
                </a:ext>
              </a:extLst>
            </p:cNvPr>
            <p:cNvSpPr/>
            <p:nvPr/>
          </p:nvSpPr>
          <p:spPr>
            <a:xfrm>
              <a:off x="2011679" y="6099048"/>
              <a:ext cx="3707894" cy="1097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0E85396-FCFA-94E7-F8FD-31251E119550}"/>
              </a:ext>
            </a:extLst>
          </p:cNvPr>
          <p:cNvSpPr txBox="1"/>
          <p:nvPr/>
        </p:nvSpPr>
        <p:spPr>
          <a:xfrm>
            <a:off x="1305305" y="4664203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D294014-25EA-7DEE-FBEE-ACA4423437EA}"/>
              </a:ext>
            </a:extLst>
          </p:cNvPr>
          <p:cNvCxnSpPr>
            <a:cxnSpLocks/>
          </p:cNvCxnSpPr>
          <p:nvPr/>
        </p:nvCxnSpPr>
        <p:spPr>
          <a:xfrm flipH="1">
            <a:off x="5364728" y="23860"/>
            <a:ext cx="28070" cy="383133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BD5B293-1E0B-36CA-21F1-62FE71021FD3}"/>
              </a:ext>
            </a:extLst>
          </p:cNvPr>
          <p:cNvCxnSpPr/>
          <p:nvPr/>
        </p:nvCxnSpPr>
        <p:spPr>
          <a:xfrm flipH="1">
            <a:off x="9416875" y="128213"/>
            <a:ext cx="28070" cy="383133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F21F10AB-7582-544B-BFCF-41D4FC40A681}"/>
              </a:ext>
            </a:extLst>
          </p:cNvPr>
          <p:cNvSpPr/>
          <p:nvPr/>
        </p:nvSpPr>
        <p:spPr>
          <a:xfrm>
            <a:off x="2240280" y="5036820"/>
            <a:ext cx="3467100" cy="1394460"/>
          </a:xfrm>
          <a:custGeom>
            <a:avLst/>
            <a:gdLst>
              <a:gd name="connsiteX0" fmla="*/ 0 w 3467100"/>
              <a:gd name="connsiteY0" fmla="*/ 0 h 1394460"/>
              <a:gd name="connsiteX1" fmla="*/ 487680 w 3467100"/>
              <a:gd name="connsiteY1" fmla="*/ 7620 h 1394460"/>
              <a:gd name="connsiteX2" fmla="*/ 487680 w 3467100"/>
              <a:gd name="connsiteY2" fmla="*/ 929640 h 1394460"/>
              <a:gd name="connsiteX3" fmla="*/ 716280 w 3467100"/>
              <a:gd name="connsiteY3" fmla="*/ 922020 h 1394460"/>
              <a:gd name="connsiteX4" fmla="*/ 876300 w 3467100"/>
              <a:gd name="connsiteY4" fmla="*/ 822960 h 1394460"/>
              <a:gd name="connsiteX5" fmla="*/ 1356360 w 3467100"/>
              <a:gd name="connsiteY5" fmla="*/ 807720 h 1394460"/>
              <a:gd name="connsiteX6" fmla="*/ 1348740 w 3467100"/>
              <a:gd name="connsiteY6" fmla="*/ 914400 h 1394460"/>
              <a:gd name="connsiteX7" fmla="*/ 1615440 w 3467100"/>
              <a:gd name="connsiteY7" fmla="*/ 929640 h 1394460"/>
              <a:gd name="connsiteX8" fmla="*/ 1813560 w 3467100"/>
              <a:gd name="connsiteY8" fmla="*/ 838200 h 1394460"/>
              <a:gd name="connsiteX9" fmla="*/ 1905000 w 3467100"/>
              <a:gd name="connsiteY9" fmla="*/ 838200 h 1394460"/>
              <a:gd name="connsiteX10" fmla="*/ 1965960 w 3467100"/>
              <a:gd name="connsiteY10" fmla="*/ 1234440 h 1394460"/>
              <a:gd name="connsiteX11" fmla="*/ 2164080 w 3467100"/>
              <a:gd name="connsiteY11" fmla="*/ 1234440 h 1394460"/>
              <a:gd name="connsiteX12" fmla="*/ 2217420 w 3467100"/>
              <a:gd name="connsiteY12" fmla="*/ 830580 h 1394460"/>
              <a:gd name="connsiteX13" fmla="*/ 2263140 w 3467100"/>
              <a:gd name="connsiteY13" fmla="*/ 838200 h 1394460"/>
              <a:gd name="connsiteX14" fmla="*/ 2278380 w 3467100"/>
              <a:gd name="connsiteY14" fmla="*/ 914400 h 1394460"/>
              <a:gd name="connsiteX15" fmla="*/ 2644140 w 3467100"/>
              <a:gd name="connsiteY15" fmla="*/ 929640 h 1394460"/>
              <a:gd name="connsiteX16" fmla="*/ 2758440 w 3467100"/>
              <a:gd name="connsiteY16" fmla="*/ 883920 h 1394460"/>
              <a:gd name="connsiteX17" fmla="*/ 2857500 w 3467100"/>
              <a:gd name="connsiteY17" fmla="*/ 1386840 h 1394460"/>
              <a:gd name="connsiteX18" fmla="*/ 3124200 w 3467100"/>
              <a:gd name="connsiteY18" fmla="*/ 1394460 h 1394460"/>
              <a:gd name="connsiteX19" fmla="*/ 3238500 w 3467100"/>
              <a:gd name="connsiteY19" fmla="*/ 922020 h 1394460"/>
              <a:gd name="connsiteX20" fmla="*/ 3467100 w 3467100"/>
              <a:gd name="connsiteY20" fmla="*/ 929640 h 1394460"/>
              <a:gd name="connsiteX0" fmla="*/ 0 w 3467100"/>
              <a:gd name="connsiteY0" fmla="*/ 0 h 1394460"/>
              <a:gd name="connsiteX1" fmla="*/ 487680 w 3467100"/>
              <a:gd name="connsiteY1" fmla="*/ 7620 h 1394460"/>
              <a:gd name="connsiteX2" fmla="*/ 487680 w 3467100"/>
              <a:gd name="connsiteY2" fmla="*/ 929640 h 1394460"/>
              <a:gd name="connsiteX3" fmla="*/ 716280 w 3467100"/>
              <a:gd name="connsiteY3" fmla="*/ 922020 h 1394460"/>
              <a:gd name="connsiteX4" fmla="*/ 876300 w 3467100"/>
              <a:gd name="connsiteY4" fmla="*/ 822960 h 1394460"/>
              <a:gd name="connsiteX5" fmla="*/ 1356360 w 3467100"/>
              <a:gd name="connsiteY5" fmla="*/ 807720 h 1394460"/>
              <a:gd name="connsiteX6" fmla="*/ 1348740 w 3467100"/>
              <a:gd name="connsiteY6" fmla="*/ 914400 h 1394460"/>
              <a:gd name="connsiteX7" fmla="*/ 1615440 w 3467100"/>
              <a:gd name="connsiteY7" fmla="*/ 929640 h 1394460"/>
              <a:gd name="connsiteX8" fmla="*/ 1813560 w 3467100"/>
              <a:gd name="connsiteY8" fmla="*/ 838200 h 1394460"/>
              <a:gd name="connsiteX9" fmla="*/ 1905000 w 3467100"/>
              <a:gd name="connsiteY9" fmla="*/ 838200 h 1394460"/>
              <a:gd name="connsiteX10" fmla="*/ 1965960 w 3467100"/>
              <a:gd name="connsiteY10" fmla="*/ 1234440 h 1394460"/>
              <a:gd name="connsiteX11" fmla="*/ 2164080 w 3467100"/>
              <a:gd name="connsiteY11" fmla="*/ 1234440 h 1394460"/>
              <a:gd name="connsiteX12" fmla="*/ 2217420 w 3467100"/>
              <a:gd name="connsiteY12" fmla="*/ 830580 h 1394460"/>
              <a:gd name="connsiteX13" fmla="*/ 2263140 w 3467100"/>
              <a:gd name="connsiteY13" fmla="*/ 838200 h 1394460"/>
              <a:gd name="connsiteX14" fmla="*/ 2278380 w 3467100"/>
              <a:gd name="connsiteY14" fmla="*/ 914400 h 1394460"/>
              <a:gd name="connsiteX15" fmla="*/ 2644140 w 3467100"/>
              <a:gd name="connsiteY15" fmla="*/ 929640 h 1394460"/>
              <a:gd name="connsiteX16" fmla="*/ 2812415 w 3467100"/>
              <a:gd name="connsiteY16" fmla="*/ 817245 h 1394460"/>
              <a:gd name="connsiteX17" fmla="*/ 2857500 w 3467100"/>
              <a:gd name="connsiteY17" fmla="*/ 1386840 h 1394460"/>
              <a:gd name="connsiteX18" fmla="*/ 3124200 w 3467100"/>
              <a:gd name="connsiteY18" fmla="*/ 1394460 h 1394460"/>
              <a:gd name="connsiteX19" fmla="*/ 3238500 w 3467100"/>
              <a:gd name="connsiteY19" fmla="*/ 922020 h 1394460"/>
              <a:gd name="connsiteX20" fmla="*/ 3467100 w 3467100"/>
              <a:gd name="connsiteY20" fmla="*/ 929640 h 1394460"/>
              <a:gd name="connsiteX0" fmla="*/ 0 w 3467100"/>
              <a:gd name="connsiteY0" fmla="*/ 0 h 1394460"/>
              <a:gd name="connsiteX1" fmla="*/ 487680 w 3467100"/>
              <a:gd name="connsiteY1" fmla="*/ 7620 h 1394460"/>
              <a:gd name="connsiteX2" fmla="*/ 487680 w 3467100"/>
              <a:gd name="connsiteY2" fmla="*/ 929640 h 1394460"/>
              <a:gd name="connsiteX3" fmla="*/ 716280 w 3467100"/>
              <a:gd name="connsiteY3" fmla="*/ 922020 h 1394460"/>
              <a:gd name="connsiteX4" fmla="*/ 876300 w 3467100"/>
              <a:gd name="connsiteY4" fmla="*/ 822960 h 1394460"/>
              <a:gd name="connsiteX5" fmla="*/ 1356360 w 3467100"/>
              <a:gd name="connsiteY5" fmla="*/ 807720 h 1394460"/>
              <a:gd name="connsiteX6" fmla="*/ 1348740 w 3467100"/>
              <a:gd name="connsiteY6" fmla="*/ 914400 h 1394460"/>
              <a:gd name="connsiteX7" fmla="*/ 1615440 w 3467100"/>
              <a:gd name="connsiteY7" fmla="*/ 929640 h 1394460"/>
              <a:gd name="connsiteX8" fmla="*/ 1813560 w 3467100"/>
              <a:gd name="connsiteY8" fmla="*/ 838200 h 1394460"/>
              <a:gd name="connsiteX9" fmla="*/ 1905000 w 3467100"/>
              <a:gd name="connsiteY9" fmla="*/ 838200 h 1394460"/>
              <a:gd name="connsiteX10" fmla="*/ 1965960 w 3467100"/>
              <a:gd name="connsiteY10" fmla="*/ 1234440 h 1394460"/>
              <a:gd name="connsiteX11" fmla="*/ 2164080 w 3467100"/>
              <a:gd name="connsiteY11" fmla="*/ 1234440 h 1394460"/>
              <a:gd name="connsiteX12" fmla="*/ 2217420 w 3467100"/>
              <a:gd name="connsiteY12" fmla="*/ 830580 h 1394460"/>
              <a:gd name="connsiteX13" fmla="*/ 2263140 w 3467100"/>
              <a:gd name="connsiteY13" fmla="*/ 838200 h 1394460"/>
              <a:gd name="connsiteX14" fmla="*/ 2278380 w 3467100"/>
              <a:gd name="connsiteY14" fmla="*/ 914400 h 1394460"/>
              <a:gd name="connsiteX15" fmla="*/ 2644140 w 3467100"/>
              <a:gd name="connsiteY15" fmla="*/ 929640 h 1394460"/>
              <a:gd name="connsiteX16" fmla="*/ 2812415 w 3467100"/>
              <a:gd name="connsiteY16" fmla="*/ 817245 h 1394460"/>
              <a:gd name="connsiteX17" fmla="*/ 2817495 w 3467100"/>
              <a:gd name="connsiteY17" fmla="*/ 890905 h 1394460"/>
              <a:gd name="connsiteX18" fmla="*/ 2857500 w 3467100"/>
              <a:gd name="connsiteY18" fmla="*/ 1386840 h 1394460"/>
              <a:gd name="connsiteX19" fmla="*/ 3124200 w 3467100"/>
              <a:gd name="connsiteY19" fmla="*/ 1394460 h 1394460"/>
              <a:gd name="connsiteX20" fmla="*/ 3238500 w 3467100"/>
              <a:gd name="connsiteY20" fmla="*/ 922020 h 1394460"/>
              <a:gd name="connsiteX21" fmla="*/ 3467100 w 3467100"/>
              <a:gd name="connsiteY21" fmla="*/ 929640 h 1394460"/>
              <a:gd name="connsiteX0" fmla="*/ 0 w 3467100"/>
              <a:gd name="connsiteY0" fmla="*/ 0 h 1394460"/>
              <a:gd name="connsiteX1" fmla="*/ 487680 w 3467100"/>
              <a:gd name="connsiteY1" fmla="*/ 7620 h 1394460"/>
              <a:gd name="connsiteX2" fmla="*/ 487680 w 3467100"/>
              <a:gd name="connsiteY2" fmla="*/ 929640 h 1394460"/>
              <a:gd name="connsiteX3" fmla="*/ 716280 w 3467100"/>
              <a:gd name="connsiteY3" fmla="*/ 922020 h 1394460"/>
              <a:gd name="connsiteX4" fmla="*/ 876300 w 3467100"/>
              <a:gd name="connsiteY4" fmla="*/ 822960 h 1394460"/>
              <a:gd name="connsiteX5" fmla="*/ 1356360 w 3467100"/>
              <a:gd name="connsiteY5" fmla="*/ 807720 h 1394460"/>
              <a:gd name="connsiteX6" fmla="*/ 1348740 w 3467100"/>
              <a:gd name="connsiteY6" fmla="*/ 914400 h 1394460"/>
              <a:gd name="connsiteX7" fmla="*/ 1615440 w 3467100"/>
              <a:gd name="connsiteY7" fmla="*/ 929640 h 1394460"/>
              <a:gd name="connsiteX8" fmla="*/ 1813560 w 3467100"/>
              <a:gd name="connsiteY8" fmla="*/ 838200 h 1394460"/>
              <a:gd name="connsiteX9" fmla="*/ 1905000 w 3467100"/>
              <a:gd name="connsiteY9" fmla="*/ 838200 h 1394460"/>
              <a:gd name="connsiteX10" fmla="*/ 1965960 w 3467100"/>
              <a:gd name="connsiteY10" fmla="*/ 1234440 h 1394460"/>
              <a:gd name="connsiteX11" fmla="*/ 2164080 w 3467100"/>
              <a:gd name="connsiteY11" fmla="*/ 1234440 h 1394460"/>
              <a:gd name="connsiteX12" fmla="*/ 2217420 w 3467100"/>
              <a:gd name="connsiteY12" fmla="*/ 830580 h 1394460"/>
              <a:gd name="connsiteX13" fmla="*/ 2263140 w 3467100"/>
              <a:gd name="connsiteY13" fmla="*/ 838200 h 1394460"/>
              <a:gd name="connsiteX14" fmla="*/ 2278380 w 3467100"/>
              <a:gd name="connsiteY14" fmla="*/ 914400 h 1394460"/>
              <a:gd name="connsiteX15" fmla="*/ 2644140 w 3467100"/>
              <a:gd name="connsiteY15" fmla="*/ 929640 h 1394460"/>
              <a:gd name="connsiteX16" fmla="*/ 2812415 w 3467100"/>
              <a:gd name="connsiteY16" fmla="*/ 817245 h 1394460"/>
              <a:gd name="connsiteX17" fmla="*/ 2909570 w 3467100"/>
              <a:gd name="connsiteY17" fmla="*/ 802005 h 1394460"/>
              <a:gd name="connsiteX18" fmla="*/ 2857500 w 3467100"/>
              <a:gd name="connsiteY18" fmla="*/ 1386840 h 1394460"/>
              <a:gd name="connsiteX19" fmla="*/ 3124200 w 3467100"/>
              <a:gd name="connsiteY19" fmla="*/ 1394460 h 1394460"/>
              <a:gd name="connsiteX20" fmla="*/ 3238500 w 3467100"/>
              <a:gd name="connsiteY20" fmla="*/ 922020 h 1394460"/>
              <a:gd name="connsiteX21" fmla="*/ 3467100 w 3467100"/>
              <a:gd name="connsiteY21" fmla="*/ 929640 h 1394460"/>
              <a:gd name="connsiteX0" fmla="*/ 0 w 3467100"/>
              <a:gd name="connsiteY0" fmla="*/ 0 h 1394460"/>
              <a:gd name="connsiteX1" fmla="*/ 487680 w 3467100"/>
              <a:gd name="connsiteY1" fmla="*/ 7620 h 1394460"/>
              <a:gd name="connsiteX2" fmla="*/ 487680 w 3467100"/>
              <a:gd name="connsiteY2" fmla="*/ 929640 h 1394460"/>
              <a:gd name="connsiteX3" fmla="*/ 716280 w 3467100"/>
              <a:gd name="connsiteY3" fmla="*/ 922020 h 1394460"/>
              <a:gd name="connsiteX4" fmla="*/ 876300 w 3467100"/>
              <a:gd name="connsiteY4" fmla="*/ 822960 h 1394460"/>
              <a:gd name="connsiteX5" fmla="*/ 1356360 w 3467100"/>
              <a:gd name="connsiteY5" fmla="*/ 807720 h 1394460"/>
              <a:gd name="connsiteX6" fmla="*/ 1348740 w 3467100"/>
              <a:gd name="connsiteY6" fmla="*/ 914400 h 1394460"/>
              <a:gd name="connsiteX7" fmla="*/ 1615440 w 3467100"/>
              <a:gd name="connsiteY7" fmla="*/ 929640 h 1394460"/>
              <a:gd name="connsiteX8" fmla="*/ 1813560 w 3467100"/>
              <a:gd name="connsiteY8" fmla="*/ 838200 h 1394460"/>
              <a:gd name="connsiteX9" fmla="*/ 1905000 w 3467100"/>
              <a:gd name="connsiteY9" fmla="*/ 838200 h 1394460"/>
              <a:gd name="connsiteX10" fmla="*/ 1965960 w 3467100"/>
              <a:gd name="connsiteY10" fmla="*/ 1234440 h 1394460"/>
              <a:gd name="connsiteX11" fmla="*/ 2164080 w 3467100"/>
              <a:gd name="connsiteY11" fmla="*/ 1234440 h 1394460"/>
              <a:gd name="connsiteX12" fmla="*/ 2217420 w 3467100"/>
              <a:gd name="connsiteY12" fmla="*/ 830580 h 1394460"/>
              <a:gd name="connsiteX13" fmla="*/ 2263140 w 3467100"/>
              <a:gd name="connsiteY13" fmla="*/ 838200 h 1394460"/>
              <a:gd name="connsiteX14" fmla="*/ 2278380 w 3467100"/>
              <a:gd name="connsiteY14" fmla="*/ 914400 h 1394460"/>
              <a:gd name="connsiteX15" fmla="*/ 2644140 w 3467100"/>
              <a:gd name="connsiteY15" fmla="*/ 929640 h 1394460"/>
              <a:gd name="connsiteX16" fmla="*/ 2787015 w 3467100"/>
              <a:gd name="connsiteY16" fmla="*/ 817245 h 1394460"/>
              <a:gd name="connsiteX17" fmla="*/ 2909570 w 3467100"/>
              <a:gd name="connsiteY17" fmla="*/ 802005 h 1394460"/>
              <a:gd name="connsiteX18" fmla="*/ 2857500 w 3467100"/>
              <a:gd name="connsiteY18" fmla="*/ 1386840 h 1394460"/>
              <a:gd name="connsiteX19" fmla="*/ 3124200 w 3467100"/>
              <a:gd name="connsiteY19" fmla="*/ 1394460 h 1394460"/>
              <a:gd name="connsiteX20" fmla="*/ 3238500 w 3467100"/>
              <a:gd name="connsiteY20" fmla="*/ 922020 h 1394460"/>
              <a:gd name="connsiteX21" fmla="*/ 3467100 w 3467100"/>
              <a:gd name="connsiteY21" fmla="*/ 929640 h 1394460"/>
              <a:gd name="connsiteX0" fmla="*/ 0 w 3467100"/>
              <a:gd name="connsiteY0" fmla="*/ 0 h 1394460"/>
              <a:gd name="connsiteX1" fmla="*/ 487680 w 3467100"/>
              <a:gd name="connsiteY1" fmla="*/ 7620 h 1394460"/>
              <a:gd name="connsiteX2" fmla="*/ 487680 w 3467100"/>
              <a:gd name="connsiteY2" fmla="*/ 929640 h 1394460"/>
              <a:gd name="connsiteX3" fmla="*/ 716280 w 3467100"/>
              <a:gd name="connsiteY3" fmla="*/ 922020 h 1394460"/>
              <a:gd name="connsiteX4" fmla="*/ 876300 w 3467100"/>
              <a:gd name="connsiteY4" fmla="*/ 822960 h 1394460"/>
              <a:gd name="connsiteX5" fmla="*/ 1356360 w 3467100"/>
              <a:gd name="connsiteY5" fmla="*/ 807720 h 1394460"/>
              <a:gd name="connsiteX6" fmla="*/ 1348740 w 3467100"/>
              <a:gd name="connsiteY6" fmla="*/ 914400 h 1394460"/>
              <a:gd name="connsiteX7" fmla="*/ 1615440 w 3467100"/>
              <a:gd name="connsiteY7" fmla="*/ 929640 h 1394460"/>
              <a:gd name="connsiteX8" fmla="*/ 1813560 w 3467100"/>
              <a:gd name="connsiteY8" fmla="*/ 838200 h 1394460"/>
              <a:gd name="connsiteX9" fmla="*/ 1905000 w 3467100"/>
              <a:gd name="connsiteY9" fmla="*/ 838200 h 1394460"/>
              <a:gd name="connsiteX10" fmla="*/ 1965960 w 3467100"/>
              <a:gd name="connsiteY10" fmla="*/ 1234440 h 1394460"/>
              <a:gd name="connsiteX11" fmla="*/ 2164080 w 3467100"/>
              <a:gd name="connsiteY11" fmla="*/ 1234440 h 1394460"/>
              <a:gd name="connsiteX12" fmla="*/ 2217420 w 3467100"/>
              <a:gd name="connsiteY12" fmla="*/ 830580 h 1394460"/>
              <a:gd name="connsiteX13" fmla="*/ 2263140 w 3467100"/>
              <a:gd name="connsiteY13" fmla="*/ 838200 h 1394460"/>
              <a:gd name="connsiteX14" fmla="*/ 2278380 w 3467100"/>
              <a:gd name="connsiteY14" fmla="*/ 914400 h 1394460"/>
              <a:gd name="connsiteX15" fmla="*/ 2644140 w 3467100"/>
              <a:gd name="connsiteY15" fmla="*/ 929640 h 1394460"/>
              <a:gd name="connsiteX16" fmla="*/ 2787015 w 3467100"/>
              <a:gd name="connsiteY16" fmla="*/ 817245 h 1394460"/>
              <a:gd name="connsiteX17" fmla="*/ 2861945 w 3467100"/>
              <a:gd name="connsiteY17" fmla="*/ 814705 h 1394460"/>
              <a:gd name="connsiteX18" fmla="*/ 2857500 w 3467100"/>
              <a:gd name="connsiteY18" fmla="*/ 1386840 h 1394460"/>
              <a:gd name="connsiteX19" fmla="*/ 3124200 w 3467100"/>
              <a:gd name="connsiteY19" fmla="*/ 1394460 h 1394460"/>
              <a:gd name="connsiteX20" fmla="*/ 3238500 w 3467100"/>
              <a:gd name="connsiteY20" fmla="*/ 922020 h 1394460"/>
              <a:gd name="connsiteX21" fmla="*/ 3467100 w 3467100"/>
              <a:gd name="connsiteY21" fmla="*/ 929640 h 1394460"/>
              <a:gd name="connsiteX0" fmla="*/ 0 w 3467100"/>
              <a:gd name="connsiteY0" fmla="*/ 0 h 1394460"/>
              <a:gd name="connsiteX1" fmla="*/ 487680 w 3467100"/>
              <a:gd name="connsiteY1" fmla="*/ 7620 h 1394460"/>
              <a:gd name="connsiteX2" fmla="*/ 487680 w 3467100"/>
              <a:gd name="connsiteY2" fmla="*/ 929640 h 1394460"/>
              <a:gd name="connsiteX3" fmla="*/ 716280 w 3467100"/>
              <a:gd name="connsiteY3" fmla="*/ 922020 h 1394460"/>
              <a:gd name="connsiteX4" fmla="*/ 876300 w 3467100"/>
              <a:gd name="connsiteY4" fmla="*/ 822960 h 1394460"/>
              <a:gd name="connsiteX5" fmla="*/ 1356360 w 3467100"/>
              <a:gd name="connsiteY5" fmla="*/ 807720 h 1394460"/>
              <a:gd name="connsiteX6" fmla="*/ 1348740 w 3467100"/>
              <a:gd name="connsiteY6" fmla="*/ 914400 h 1394460"/>
              <a:gd name="connsiteX7" fmla="*/ 1615440 w 3467100"/>
              <a:gd name="connsiteY7" fmla="*/ 929640 h 1394460"/>
              <a:gd name="connsiteX8" fmla="*/ 1813560 w 3467100"/>
              <a:gd name="connsiteY8" fmla="*/ 838200 h 1394460"/>
              <a:gd name="connsiteX9" fmla="*/ 1905000 w 3467100"/>
              <a:gd name="connsiteY9" fmla="*/ 838200 h 1394460"/>
              <a:gd name="connsiteX10" fmla="*/ 1965960 w 3467100"/>
              <a:gd name="connsiteY10" fmla="*/ 1234440 h 1394460"/>
              <a:gd name="connsiteX11" fmla="*/ 2164080 w 3467100"/>
              <a:gd name="connsiteY11" fmla="*/ 1234440 h 1394460"/>
              <a:gd name="connsiteX12" fmla="*/ 2217420 w 3467100"/>
              <a:gd name="connsiteY12" fmla="*/ 830580 h 1394460"/>
              <a:gd name="connsiteX13" fmla="*/ 2263140 w 3467100"/>
              <a:gd name="connsiteY13" fmla="*/ 838200 h 1394460"/>
              <a:gd name="connsiteX14" fmla="*/ 2278380 w 3467100"/>
              <a:gd name="connsiteY14" fmla="*/ 914400 h 1394460"/>
              <a:gd name="connsiteX15" fmla="*/ 2644140 w 3467100"/>
              <a:gd name="connsiteY15" fmla="*/ 929640 h 1394460"/>
              <a:gd name="connsiteX16" fmla="*/ 2787015 w 3467100"/>
              <a:gd name="connsiteY16" fmla="*/ 817245 h 1394460"/>
              <a:gd name="connsiteX17" fmla="*/ 2861945 w 3467100"/>
              <a:gd name="connsiteY17" fmla="*/ 814705 h 1394460"/>
              <a:gd name="connsiteX18" fmla="*/ 2857500 w 3467100"/>
              <a:gd name="connsiteY18" fmla="*/ 1386840 h 1394460"/>
              <a:gd name="connsiteX19" fmla="*/ 3124200 w 3467100"/>
              <a:gd name="connsiteY19" fmla="*/ 1394460 h 1394460"/>
              <a:gd name="connsiteX20" fmla="*/ 3217545 w 3467100"/>
              <a:gd name="connsiteY20" fmla="*/ 1014730 h 1394460"/>
              <a:gd name="connsiteX21" fmla="*/ 3238500 w 3467100"/>
              <a:gd name="connsiteY21" fmla="*/ 922020 h 1394460"/>
              <a:gd name="connsiteX22" fmla="*/ 3467100 w 3467100"/>
              <a:gd name="connsiteY22" fmla="*/ 929640 h 1394460"/>
              <a:gd name="connsiteX0" fmla="*/ 0 w 3467100"/>
              <a:gd name="connsiteY0" fmla="*/ 0 h 1394460"/>
              <a:gd name="connsiteX1" fmla="*/ 487680 w 3467100"/>
              <a:gd name="connsiteY1" fmla="*/ 7620 h 1394460"/>
              <a:gd name="connsiteX2" fmla="*/ 487680 w 3467100"/>
              <a:gd name="connsiteY2" fmla="*/ 929640 h 1394460"/>
              <a:gd name="connsiteX3" fmla="*/ 716280 w 3467100"/>
              <a:gd name="connsiteY3" fmla="*/ 922020 h 1394460"/>
              <a:gd name="connsiteX4" fmla="*/ 876300 w 3467100"/>
              <a:gd name="connsiteY4" fmla="*/ 822960 h 1394460"/>
              <a:gd name="connsiteX5" fmla="*/ 1356360 w 3467100"/>
              <a:gd name="connsiteY5" fmla="*/ 807720 h 1394460"/>
              <a:gd name="connsiteX6" fmla="*/ 1348740 w 3467100"/>
              <a:gd name="connsiteY6" fmla="*/ 914400 h 1394460"/>
              <a:gd name="connsiteX7" fmla="*/ 1615440 w 3467100"/>
              <a:gd name="connsiteY7" fmla="*/ 929640 h 1394460"/>
              <a:gd name="connsiteX8" fmla="*/ 1813560 w 3467100"/>
              <a:gd name="connsiteY8" fmla="*/ 838200 h 1394460"/>
              <a:gd name="connsiteX9" fmla="*/ 1905000 w 3467100"/>
              <a:gd name="connsiteY9" fmla="*/ 838200 h 1394460"/>
              <a:gd name="connsiteX10" fmla="*/ 1965960 w 3467100"/>
              <a:gd name="connsiteY10" fmla="*/ 1234440 h 1394460"/>
              <a:gd name="connsiteX11" fmla="*/ 2164080 w 3467100"/>
              <a:gd name="connsiteY11" fmla="*/ 1234440 h 1394460"/>
              <a:gd name="connsiteX12" fmla="*/ 2217420 w 3467100"/>
              <a:gd name="connsiteY12" fmla="*/ 830580 h 1394460"/>
              <a:gd name="connsiteX13" fmla="*/ 2263140 w 3467100"/>
              <a:gd name="connsiteY13" fmla="*/ 838200 h 1394460"/>
              <a:gd name="connsiteX14" fmla="*/ 2278380 w 3467100"/>
              <a:gd name="connsiteY14" fmla="*/ 914400 h 1394460"/>
              <a:gd name="connsiteX15" fmla="*/ 2644140 w 3467100"/>
              <a:gd name="connsiteY15" fmla="*/ 929640 h 1394460"/>
              <a:gd name="connsiteX16" fmla="*/ 2787015 w 3467100"/>
              <a:gd name="connsiteY16" fmla="*/ 817245 h 1394460"/>
              <a:gd name="connsiteX17" fmla="*/ 2861945 w 3467100"/>
              <a:gd name="connsiteY17" fmla="*/ 814705 h 1394460"/>
              <a:gd name="connsiteX18" fmla="*/ 2857500 w 3467100"/>
              <a:gd name="connsiteY18" fmla="*/ 1386840 h 1394460"/>
              <a:gd name="connsiteX19" fmla="*/ 3124200 w 3467100"/>
              <a:gd name="connsiteY19" fmla="*/ 1394460 h 1394460"/>
              <a:gd name="connsiteX20" fmla="*/ 3182620 w 3467100"/>
              <a:gd name="connsiteY20" fmla="*/ 792480 h 1394460"/>
              <a:gd name="connsiteX21" fmla="*/ 3238500 w 3467100"/>
              <a:gd name="connsiteY21" fmla="*/ 922020 h 1394460"/>
              <a:gd name="connsiteX22" fmla="*/ 3467100 w 3467100"/>
              <a:gd name="connsiteY22" fmla="*/ 929640 h 1394460"/>
              <a:gd name="connsiteX0" fmla="*/ 0 w 3467100"/>
              <a:gd name="connsiteY0" fmla="*/ 0 h 1394460"/>
              <a:gd name="connsiteX1" fmla="*/ 487680 w 3467100"/>
              <a:gd name="connsiteY1" fmla="*/ 7620 h 1394460"/>
              <a:gd name="connsiteX2" fmla="*/ 487680 w 3467100"/>
              <a:gd name="connsiteY2" fmla="*/ 929640 h 1394460"/>
              <a:gd name="connsiteX3" fmla="*/ 716280 w 3467100"/>
              <a:gd name="connsiteY3" fmla="*/ 922020 h 1394460"/>
              <a:gd name="connsiteX4" fmla="*/ 876300 w 3467100"/>
              <a:gd name="connsiteY4" fmla="*/ 822960 h 1394460"/>
              <a:gd name="connsiteX5" fmla="*/ 1356360 w 3467100"/>
              <a:gd name="connsiteY5" fmla="*/ 807720 h 1394460"/>
              <a:gd name="connsiteX6" fmla="*/ 1348740 w 3467100"/>
              <a:gd name="connsiteY6" fmla="*/ 914400 h 1394460"/>
              <a:gd name="connsiteX7" fmla="*/ 1615440 w 3467100"/>
              <a:gd name="connsiteY7" fmla="*/ 929640 h 1394460"/>
              <a:gd name="connsiteX8" fmla="*/ 1813560 w 3467100"/>
              <a:gd name="connsiteY8" fmla="*/ 838200 h 1394460"/>
              <a:gd name="connsiteX9" fmla="*/ 1905000 w 3467100"/>
              <a:gd name="connsiteY9" fmla="*/ 838200 h 1394460"/>
              <a:gd name="connsiteX10" fmla="*/ 1965960 w 3467100"/>
              <a:gd name="connsiteY10" fmla="*/ 1234440 h 1394460"/>
              <a:gd name="connsiteX11" fmla="*/ 2164080 w 3467100"/>
              <a:gd name="connsiteY11" fmla="*/ 1234440 h 1394460"/>
              <a:gd name="connsiteX12" fmla="*/ 2217420 w 3467100"/>
              <a:gd name="connsiteY12" fmla="*/ 830580 h 1394460"/>
              <a:gd name="connsiteX13" fmla="*/ 2263140 w 3467100"/>
              <a:gd name="connsiteY13" fmla="*/ 838200 h 1394460"/>
              <a:gd name="connsiteX14" fmla="*/ 2278380 w 3467100"/>
              <a:gd name="connsiteY14" fmla="*/ 914400 h 1394460"/>
              <a:gd name="connsiteX15" fmla="*/ 2644140 w 3467100"/>
              <a:gd name="connsiteY15" fmla="*/ 929640 h 1394460"/>
              <a:gd name="connsiteX16" fmla="*/ 2787015 w 3467100"/>
              <a:gd name="connsiteY16" fmla="*/ 817245 h 1394460"/>
              <a:gd name="connsiteX17" fmla="*/ 2861945 w 3467100"/>
              <a:gd name="connsiteY17" fmla="*/ 814705 h 1394460"/>
              <a:gd name="connsiteX18" fmla="*/ 2857500 w 3467100"/>
              <a:gd name="connsiteY18" fmla="*/ 1386840 h 1394460"/>
              <a:gd name="connsiteX19" fmla="*/ 3124200 w 3467100"/>
              <a:gd name="connsiteY19" fmla="*/ 1394460 h 1394460"/>
              <a:gd name="connsiteX20" fmla="*/ 3182620 w 3467100"/>
              <a:gd name="connsiteY20" fmla="*/ 792480 h 1394460"/>
              <a:gd name="connsiteX21" fmla="*/ 3217545 w 3467100"/>
              <a:gd name="connsiteY21" fmla="*/ 862330 h 1394460"/>
              <a:gd name="connsiteX22" fmla="*/ 3238500 w 3467100"/>
              <a:gd name="connsiteY22" fmla="*/ 922020 h 1394460"/>
              <a:gd name="connsiteX23" fmla="*/ 3467100 w 3467100"/>
              <a:gd name="connsiteY23" fmla="*/ 929640 h 1394460"/>
              <a:gd name="connsiteX0" fmla="*/ 0 w 3467100"/>
              <a:gd name="connsiteY0" fmla="*/ 0 h 1394460"/>
              <a:gd name="connsiteX1" fmla="*/ 487680 w 3467100"/>
              <a:gd name="connsiteY1" fmla="*/ 7620 h 1394460"/>
              <a:gd name="connsiteX2" fmla="*/ 487680 w 3467100"/>
              <a:gd name="connsiteY2" fmla="*/ 929640 h 1394460"/>
              <a:gd name="connsiteX3" fmla="*/ 716280 w 3467100"/>
              <a:gd name="connsiteY3" fmla="*/ 922020 h 1394460"/>
              <a:gd name="connsiteX4" fmla="*/ 876300 w 3467100"/>
              <a:gd name="connsiteY4" fmla="*/ 822960 h 1394460"/>
              <a:gd name="connsiteX5" fmla="*/ 1356360 w 3467100"/>
              <a:gd name="connsiteY5" fmla="*/ 807720 h 1394460"/>
              <a:gd name="connsiteX6" fmla="*/ 1348740 w 3467100"/>
              <a:gd name="connsiteY6" fmla="*/ 914400 h 1394460"/>
              <a:gd name="connsiteX7" fmla="*/ 1615440 w 3467100"/>
              <a:gd name="connsiteY7" fmla="*/ 929640 h 1394460"/>
              <a:gd name="connsiteX8" fmla="*/ 1813560 w 3467100"/>
              <a:gd name="connsiteY8" fmla="*/ 838200 h 1394460"/>
              <a:gd name="connsiteX9" fmla="*/ 1905000 w 3467100"/>
              <a:gd name="connsiteY9" fmla="*/ 838200 h 1394460"/>
              <a:gd name="connsiteX10" fmla="*/ 1965960 w 3467100"/>
              <a:gd name="connsiteY10" fmla="*/ 1234440 h 1394460"/>
              <a:gd name="connsiteX11" fmla="*/ 2164080 w 3467100"/>
              <a:gd name="connsiteY11" fmla="*/ 1234440 h 1394460"/>
              <a:gd name="connsiteX12" fmla="*/ 2217420 w 3467100"/>
              <a:gd name="connsiteY12" fmla="*/ 830580 h 1394460"/>
              <a:gd name="connsiteX13" fmla="*/ 2263140 w 3467100"/>
              <a:gd name="connsiteY13" fmla="*/ 838200 h 1394460"/>
              <a:gd name="connsiteX14" fmla="*/ 2278380 w 3467100"/>
              <a:gd name="connsiteY14" fmla="*/ 914400 h 1394460"/>
              <a:gd name="connsiteX15" fmla="*/ 2644140 w 3467100"/>
              <a:gd name="connsiteY15" fmla="*/ 929640 h 1394460"/>
              <a:gd name="connsiteX16" fmla="*/ 2787015 w 3467100"/>
              <a:gd name="connsiteY16" fmla="*/ 817245 h 1394460"/>
              <a:gd name="connsiteX17" fmla="*/ 2861945 w 3467100"/>
              <a:gd name="connsiteY17" fmla="*/ 814705 h 1394460"/>
              <a:gd name="connsiteX18" fmla="*/ 2857500 w 3467100"/>
              <a:gd name="connsiteY18" fmla="*/ 1386840 h 1394460"/>
              <a:gd name="connsiteX19" fmla="*/ 3124200 w 3467100"/>
              <a:gd name="connsiteY19" fmla="*/ 1394460 h 1394460"/>
              <a:gd name="connsiteX20" fmla="*/ 3182620 w 3467100"/>
              <a:gd name="connsiteY20" fmla="*/ 792480 h 1394460"/>
              <a:gd name="connsiteX21" fmla="*/ 3227070 w 3467100"/>
              <a:gd name="connsiteY21" fmla="*/ 760730 h 1394460"/>
              <a:gd name="connsiteX22" fmla="*/ 3238500 w 3467100"/>
              <a:gd name="connsiteY22" fmla="*/ 922020 h 1394460"/>
              <a:gd name="connsiteX23" fmla="*/ 3467100 w 3467100"/>
              <a:gd name="connsiteY23" fmla="*/ 92964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67100" h="1394460">
                <a:moveTo>
                  <a:pt x="0" y="0"/>
                </a:moveTo>
                <a:lnTo>
                  <a:pt x="487680" y="7620"/>
                </a:lnTo>
                <a:lnTo>
                  <a:pt x="487680" y="929640"/>
                </a:lnTo>
                <a:lnTo>
                  <a:pt x="716280" y="922020"/>
                </a:lnTo>
                <a:lnTo>
                  <a:pt x="876300" y="822960"/>
                </a:lnTo>
                <a:lnTo>
                  <a:pt x="1356360" y="807720"/>
                </a:lnTo>
                <a:lnTo>
                  <a:pt x="1348740" y="914400"/>
                </a:lnTo>
                <a:lnTo>
                  <a:pt x="1615440" y="929640"/>
                </a:lnTo>
                <a:lnTo>
                  <a:pt x="1813560" y="838200"/>
                </a:lnTo>
                <a:lnTo>
                  <a:pt x="1905000" y="838200"/>
                </a:lnTo>
                <a:lnTo>
                  <a:pt x="1965960" y="1234440"/>
                </a:lnTo>
                <a:lnTo>
                  <a:pt x="2164080" y="1234440"/>
                </a:lnTo>
                <a:lnTo>
                  <a:pt x="2217420" y="830580"/>
                </a:lnTo>
                <a:lnTo>
                  <a:pt x="2263140" y="838200"/>
                </a:lnTo>
                <a:lnTo>
                  <a:pt x="2278380" y="914400"/>
                </a:lnTo>
                <a:lnTo>
                  <a:pt x="2644140" y="929640"/>
                </a:lnTo>
                <a:lnTo>
                  <a:pt x="2787015" y="817245"/>
                </a:lnTo>
                <a:lnTo>
                  <a:pt x="2861945" y="814705"/>
                </a:lnTo>
                <a:cubicBezTo>
                  <a:pt x="2860463" y="1005417"/>
                  <a:pt x="2858982" y="1196128"/>
                  <a:pt x="2857500" y="1386840"/>
                </a:cubicBezTo>
                <a:lnTo>
                  <a:pt x="3124200" y="1394460"/>
                </a:lnTo>
                <a:lnTo>
                  <a:pt x="3182620" y="792480"/>
                </a:lnTo>
                <a:lnTo>
                  <a:pt x="3227070" y="760730"/>
                </a:lnTo>
                <a:lnTo>
                  <a:pt x="3238500" y="922020"/>
                </a:lnTo>
                <a:lnTo>
                  <a:pt x="3467100" y="929640"/>
                </a:ln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19AB4E7-43DB-27B9-D671-80BB01E0C31A}"/>
              </a:ext>
            </a:extLst>
          </p:cNvPr>
          <p:cNvSpPr txBox="1"/>
          <p:nvPr/>
        </p:nvSpPr>
        <p:spPr>
          <a:xfrm>
            <a:off x="539750" y="5264259"/>
            <a:ext cx="1586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Pulled Up PECVD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1FCB7E1-61BA-3DD5-D8F9-DD44DB1B03EF}"/>
              </a:ext>
            </a:extLst>
          </p:cNvPr>
          <p:cNvCxnSpPr>
            <a:cxnSpLocks/>
            <a:stCxn id="121" idx="3"/>
          </p:cNvCxnSpPr>
          <p:nvPr/>
        </p:nvCxnSpPr>
        <p:spPr>
          <a:xfrm>
            <a:off x="2125979" y="5418148"/>
            <a:ext cx="893446" cy="454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281D465-05E0-1DCD-34D3-808A24C27813}"/>
              </a:ext>
            </a:extLst>
          </p:cNvPr>
          <p:cNvCxnSpPr>
            <a:cxnSpLocks/>
            <a:stCxn id="121" idx="3"/>
          </p:cNvCxnSpPr>
          <p:nvPr/>
        </p:nvCxnSpPr>
        <p:spPr>
          <a:xfrm>
            <a:off x="2125979" y="5418148"/>
            <a:ext cx="1796797" cy="475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9ABCC755-63D6-CB3A-2CD6-6BCF5EADC10E}"/>
              </a:ext>
            </a:extLst>
          </p:cNvPr>
          <p:cNvSpPr txBox="1"/>
          <p:nvPr/>
        </p:nvSpPr>
        <p:spPr>
          <a:xfrm>
            <a:off x="6435724" y="5210430"/>
            <a:ext cx="1769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Delamination of lower layers pulling up the height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44AE422-7770-BC47-E153-C8CA3120D18F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5034547" y="5418179"/>
            <a:ext cx="1401177" cy="508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2DE1F0C0-3E11-4F54-5193-8ADD5ACCDD7E}"/>
              </a:ext>
            </a:extLst>
          </p:cNvPr>
          <p:cNvSpPr txBox="1"/>
          <p:nvPr/>
        </p:nvSpPr>
        <p:spPr>
          <a:xfrm>
            <a:off x="6935021" y="5944125"/>
            <a:ext cx="2987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Failure seen in Glass (1),</a:t>
            </a:r>
          </a:p>
          <a:p>
            <a:r>
              <a:rPr lang="en-SG" dirty="0"/>
              <a:t>Gold Via (2) (Bulk Gold)</a:t>
            </a:r>
          </a:p>
          <a:p>
            <a:r>
              <a:rPr lang="en-SG" dirty="0"/>
              <a:t>Gold-Titanium Layer (1)</a:t>
            </a:r>
          </a:p>
          <a:p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7B01419-2C79-2DDF-4345-AF5155432A85}"/>
              </a:ext>
            </a:extLst>
          </p:cNvPr>
          <p:cNvSpPr txBox="1"/>
          <p:nvPr/>
        </p:nvSpPr>
        <p:spPr>
          <a:xfrm>
            <a:off x="344049" y="1980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/>
              <a:t>A22 </a:t>
            </a:r>
            <a:r>
              <a:rPr lang="en-SG" sz="1800" dirty="0" err="1"/>
              <a:t>Farside</a:t>
            </a:r>
            <a:r>
              <a:rPr lang="en-SG" sz="1800" dirty="0"/>
              <a:t> Pad 2</a:t>
            </a:r>
          </a:p>
          <a:p>
            <a:r>
              <a:rPr lang="en-SG" sz="1800" dirty="0"/>
              <a:t>Post Pull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3C62D-879D-92A8-E6AC-9C8DFA7CC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09" y="751188"/>
            <a:ext cx="3190764" cy="3626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6C06A-AB3C-31C6-18D3-A3E8776486FB}"/>
              </a:ext>
            </a:extLst>
          </p:cNvPr>
          <p:cNvSpPr txBox="1"/>
          <p:nvPr/>
        </p:nvSpPr>
        <p:spPr>
          <a:xfrm>
            <a:off x="3475883" y="1687961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-1.2um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C01D97-9D0F-21AE-815F-D995F276D39A}"/>
              </a:ext>
            </a:extLst>
          </p:cNvPr>
          <p:cNvCxnSpPr>
            <a:cxnSpLocks/>
          </p:cNvCxnSpPr>
          <p:nvPr/>
        </p:nvCxnSpPr>
        <p:spPr>
          <a:xfrm>
            <a:off x="4445000" y="1873250"/>
            <a:ext cx="865023" cy="17063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39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40481-6F5E-A94C-F9BC-BB6D7561C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icroscope&#10;&#10;AI-generated content may be incorrect.">
            <a:extLst>
              <a:ext uri="{FF2B5EF4-FFF2-40B4-BE49-F238E27FC236}">
                <a16:creationId xmlns:a16="http://schemas.microsoft.com/office/drawing/2014/main" id="{7DBDA109-8A1D-20DC-FE97-14AB7879B4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1" t="23202" r="7651" b="15398"/>
          <a:stretch/>
        </p:blipFill>
        <p:spPr>
          <a:xfrm rot="10800000">
            <a:off x="157202" y="1130192"/>
            <a:ext cx="4460251" cy="3977442"/>
          </a:xfrm>
          <a:prstGeom prst="rect">
            <a:avLst/>
          </a:prstGeom>
        </p:spPr>
      </p:pic>
      <p:pic>
        <p:nvPicPr>
          <p:cNvPr id="3" name="Picture 2" descr="A close-up of a cell&#10;&#10;AI-generated content may be incorrect.">
            <a:extLst>
              <a:ext uri="{FF2B5EF4-FFF2-40B4-BE49-F238E27FC236}">
                <a16:creationId xmlns:a16="http://schemas.microsoft.com/office/drawing/2014/main" id="{3B9C919D-A8AB-A5F2-72A5-030BCEDF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30046" r="8872" b="6800"/>
          <a:stretch/>
        </p:blipFill>
        <p:spPr>
          <a:xfrm flipH="1">
            <a:off x="4617453" y="1031446"/>
            <a:ext cx="4526957" cy="4492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8849D-1700-7186-8D75-6DB14DA71AF4}"/>
              </a:ext>
            </a:extLst>
          </p:cNvPr>
          <p:cNvSpPr txBox="1"/>
          <p:nvPr/>
        </p:nvSpPr>
        <p:spPr>
          <a:xfrm>
            <a:off x="944626" y="1453374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81EAD-C5C9-E7C4-1370-C0CD76760524}"/>
              </a:ext>
            </a:extLst>
          </p:cNvPr>
          <p:cNvSpPr txBox="1"/>
          <p:nvPr/>
        </p:nvSpPr>
        <p:spPr>
          <a:xfrm>
            <a:off x="5592330" y="1638040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2466053-5950-7D91-BFE9-10F077C4DB78}"/>
              </a:ext>
            </a:extLst>
          </p:cNvPr>
          <p:cNvSpPr txBox="1"/>
          <p:nvPr/>
        </p:nvSpPr>
        <p:spPr>
          <a:xfrm>
            <a:off x="344049" y="1980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/>
              <a:t>A22 </a:t>
            </a:r>
            <a:r>
              <a:rPr lang="en-SG" sz="1800" dirty="0" err="1"/>
              <a:t>Farside</a:t>
            </a:r>
            <a:r>
              <a:rPr lang="en-SG" sz="1800" dirty="0"/>
              <a:t> Pad 2</a:t>
            </a:r>
          </a:p>
          <a:p>
            <a:r>
              <a:rPr lang="en-SG" sz="1800" dirty="0"/>
              <a:t>Amount of Gold-Gold Bonding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EB913-9AAF-02A0-1451-541D055CAF6F}"/>
              </a:ext>
            </a:extLst>
          </p:cNvPr>
          <p:cNvSpPr txBox="1"/>
          <p:nvPr/>
        </p:nvSpPr>
        <p:spPr>
          <a:xfrm>
            <a:off x="565728" y="5523880"/>
            <a:ext cx="3028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9 Vias gold failed</a:t>
            </a:r>
          </a:p>
          <a:p>
            <a:r>
              <a:rPr lang="en-SG" dirty="0"/>
              <a:t>9 Vias glass failed</a:t>
            </a:r>
          </a:p>
          <a:p>
            <a:r>
              <a:rPr lang="en-SG" dirty="0"/>
              <a:t>1 Via titanium-gold failed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1C35C6-3E5F-C6AE-E5EC-7AD2DC63F057}"/>
              </a:ext>
            </a:extLst>
          </p:cNvPr>
          <p:cNvSpPr/>
          <p:nvPr/>
        </p:nvSpPr>
        <p:spPr>
          <a:xfrm>
            <a:off x="6584950" y="1638300"/>
            <a:ext cx="361950" cy="387350"/>
          </a:xfrm>
          <a:custGeom>
            <a:avLst/>
            <a:gdLst>
              <a:gd name="connsiteX0" fmla="*/ 254000 w 361950"/>
              <a:gd name="connsiteY0" fmla="*/ 0 h 387350"/>
              <a:gd name="connsiteX1" fmla="*/ 361950 w 361950"/>
              <a:gd name="connsiteY1" fmla="*/ 44450 h 387350"/>
              <a:gd name="connsiteX2" fmla="*/ 336550 w 361950"/>
              <a:gd name="connsiteY2" fmla="*/ 241300 h 387350"/>
              <a:gd name="connsiteX3" fmla="*/ 196850 w 361950"/>
              <a:gd name="connsiteY3" fmla="*/ 361950 h 387350"/>
              <a:gd name="connsiteX4" fmla="*/ 19050 w 361950"/>
              <a:gd name="connsiteY4" fmla="*/ 387350 h 387350"/>
              <a:gd name="connsiteX5" fmla="*/ 0 w 361950"/>
              <a:gd name="connsiteY5" fmla="*/ 266700 h 387350"/>
              <a:gd name="connsiteX6" fmla="*/ 57150 w 361950"/>
              <a:gd name="connsiteY6" fmla="*/ 127000 h 387350"/>
              <a:gd name="connsiteX7" fmla="*/ 133350 w 361950"/>
              <a:gd name="connsiteY7" fmla="*/ 82550 h 387350"/>
              <a:gd name="connsiteX8" fmla="*/ 254000 w 361950"/>
              <a:gd name="connsiteY8" fmla="*/ 0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387350">
                <a:moveTo>
                  <a:pt x="254000" y="0"/>
                </a:moveTo>
                <a:lnTo>
                  <a:pt x="361950" y="44450"/>
                </a:lnTo>
                <a:lnTo>
                  <a:pt x="336550" y="241300"/>
                </a:lnTo>
                <a:lnTo>
                  <a:pt x="196850" y="361950"/>
                </a:lnTo>
                <a:lnTo>
                  <a:pt x="19050" y="387350"/>
                </a:lnTo>
                <a:lnTo>
                  <a:pt x="0" y="266700"/>
                </a:lnTo>
                <a:lnTo>
                  <a:pt x="57150" y="127000"/>
                </a:lnTo>
                <a:lnTo>
                  <a:pt x="133350" y="82550"/>
                </a:lnTo>
                <a:lnTo>
                  <a:pt x="254000" y="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551B6-8DFF-1CAC-D46D-D26DE497257C}"/>
              </a:ext>
            </a:extLst>
          </p:cNvPr>
          <p:cNvSpPr/>
          <p:nvPr/>
        </p:nvSpPr>
        <p:spPr>
          <a:xfrm>
            <a:off x="7105650" y="1962150"/>
            <a:ext cx="374650" cy="285750"/>
          </a:xfrm>
          <a:custGeom>
            <a:avLst/>
            <a:gdLst>
              <a:gd name="connsiteX0" fmla="*/ 0 w 374650"/>
              <a:gd name="connsiteY0" fmla="*/ 127000 h 285750"/>
              <a:gd name="connsiteX1" fmla="*/ 82550 w 374650"/>
              <a:gd name="connsiteY1" fmla="*/ 12700 h 285750"/>
              <a:gd name="connsiteX2" fmla="*/ 184150 w 374650"/>
              <a:gd name="connsiteY2" fmla="*/ 0 h 285750"/>
              <a:gd name="connsiteX3" fmla="*/ 311150 w 374650"/>
              <a:gd name="connsiteY3" fmla="*/ 88900 h 285750"/>
              <a:gd name="connsiteX4" fmla="*/ 374650 w 374650"/>
              <a:gd name="connsiteY4" fmla="*/ 196850 h 285750"/>
              <a:gd name="connsiteX5" fmla="*/ 273050 w 374650"/>
              <a:gd name="connsiteY5" fmla="*/ 273050 h 285750"/>
              <a:gd name="connsiteX6" fmla="*/ 76200 w 374650"/>
              <a:gd name="connsiteY6" fmla="*/ 285750 h 285750"/>
              <a:gd name="connsiteX7" fmla="*/ 0 w 374650"/>
              <a:gd name="connsiteY7" fmla="*/ 1270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650" h="285750">
                <a:moveTo>
                  <a:pt x="0" y="127000"/>
                </a:moveTo>
                <a:lnTo>
                  <a:pt x="82550" y="12700"/>
                </a:lnTo>
                <a:lnTo>
                  <a:pt x="184150" y="0"/>
                </a:lnTo>
                <a:lnTo>
                  <a:pt x="311150" y="88900"/>
                </a:lnTo>
                <a:lnTo>
                  <a:pt x="374650" y="196850"/>
                </a:lnTo>
                <a:lnTo>
                  <a:pt x="273050" y="273050"/>
                </a:lnTo>
                <a:lnTo>
                  <a:pt x="76200" y="285750"/>
                </a:lnTo>
                <a:lnTo>
                  <a:pt x="0" y="12700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017596-051D-008D-8441-6E1B1FA99C27}"/>
              </a:ext>
            </a:extLst>
          </p:cNvPr>
          <p:cNvSpPr/>
          <p:nvPr/>
        </p:nvSpPr>
        <p:spPr>
          <a:xfrm>
            <a:off x="7689850" y="2209800"/>
            <a:ext cx="425450" cy="412750"/>
          </a:xfrm>
          <a:custGeom>
            <a:avLst/>
            <a:gdLst>
              <a:gd name="connsiteX0" fmla="*/ 146050 w 425450"/>
              <a:gd name="connsiteY0" fmla="*/ 393700 h 412750"/>
              <a:gd name="connsiteX1" fmla="*/ 381000 w 425450"/>
              <a:gd name="connsiteY1" fmla="*/ 361950 h 412750"/>
              <a:gd name="connsiteX2" fmla="*/ 425450 w 425450"/>
              <a:gd name="connsiteY2" fmla="*/ 260350 h 412750"/>
              <a:gd name="connsiteX3" fmla="*/ 425450 w 425450"/>
              <a:gd name="connsiteY3" fmla="*/ 82550 h 412750"/>
              <a:gd name="connsiteX4" fmla="*/ 349250 w 425450"/>
              <a:gd name="connsiteY4" fmla="*/ 25400 h 412750"/>
              <a:gd name="connsiteX5" fmla="*/ 273050 w 425450"/>
              <a:gd name="connsiteY5" fmla="*/ 0 h 412750"/>
              <a:gd name="connsiteX6" fmla="*/ 139700 w 425450"/>
              <a:gd name="connsiteY6" fmla="*/ 19050 h 412750"/>
              <a:gd name="connsiteX7" fmla="*/ 114300 w 425450"/>
              <a:gd name="connsiteY7" fmla="*/ 76200 h 412750"/>
              <a:gd name="connsiteX8" fmla="*/ 50800 w 425450"/>
              <a:gd name="connsiteY8" fmla="*/ 196850 h 412750"/>
              <a:gd name="connsiteX9" fmla="*/ 6350 w 425450"/>
              <a:gd name="connsiteY9" fmla="*/ 330200 h 412750"/>
              <a:gd name="connsiteX10" fmla="*/ 0 w 425450"/>
              <a:gd name="connsiteY10" fmla="*/ 412750 h 412750"/>
              <a:gd name="connsiteX11" fmla="*/ 146050 w 425450"/>
              <a:gd name="connsiteY11" fmla="*/ 39370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5450" h="412750">
                <a:moveTo>
                  <a:pt x="146050" y="393700"/>
                </a:moveTo>
                <a:lnTo>
                  <a:pt x="381000" y="361950"/>
                </a:lnTo>
                <a:lnTo>
                  <a:pt x="425450" y="260350"/>
                </a:lnTo>
                <a:lnTo>
                  <a:pt x="425450" y="82550"/>
                </a:lnTo>
                <a:lnTo>
                  <a:pt x="349250" y="25400"/>
                </a:lnTo>
                <a:lnTo>
                  <a:pt x="273050" y="0"/>
                </a:lnTo>
                <a:lnTo>
                  <a:pt x="139700" y="19050"/>
                </a:lnTo>
                <a:lnTo>
                  <a:pt x="114300" y="76200"/>
                </a:lnTo>
                <a:lnTo>
                  <a:pt x="50800" y="196850"/>
                </a:lnTo>
                <a:lnTo>
                  <a:pt x="6350" y="330200"/>
                </a:lnTo>
                <a:lnTo>
                  <a:pt x="0" y="412750"/>
                </a:lnTo>
                <a:lnTo>
                  <a:pt x="146050" y="39370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A80F77-97F3-542D-4281-101537126399}"/>
              </a:ext>
            </a:extLst>
          </p:cNvPr>
          <p:cNvSpPr/>
          <p:nvPr/>
        </p:nvSpPr>
        <p:spPr>
          <a:xfrm>
            <a:off x="6623050" y="2273300"/>
            <a:ext cx="323850" cy="406400"/>
          </a:xfrm>
          <a:custGeom>
            <a:avLst/>
            <a:gdLst>
              <a:gd name="connsiteX0" fmla="*/ 323850 w 323850"/>
              <a:gd name="connsiteY0" fmla="*/ 139700 h 406400"/>
              <a:gd name="connsiteX1" fmla="*/ 279400 w 323850"/>
              <a:gd name="connsiteY1" fmla="*/ 0 h 406400"/>
              <a:gd name="connsiteX2" fmla="*/ 215900 w 323850"/>
              <a:gd name="connsiteY2" fmla="*/ 0 h 406400"/>
              <a:gd name="connsiteX3" fmla="*/ 57150 w 323850"/>
              <a:gd name="connsiteY3" fmla="*/ 57150 h 406400"/>
              <a:gd name="connsiteX4" fmla="*/ 19050 w 323850"/>
              <a:gd name="connsiteY4" fmla="*/ 228600 h 406400"/>
              <a:gd name="connsiteX5" fmla="*/ 0 w 323850"/>
              <a:gd name="connsiteY5" fmla="*/ 349250 h 406400"/>
              <a:gd name="connsiteX6" fmla="*/ 31750 w 323850"/>
              <a:gd name="connsiteY6" fmla="*/ 406400 h 406400"/>
              <a:gd name="connsiteX7" fmla="*/ 139700 w 323850"/>
              <a:gd name="connsiteY7" fmla="*/ 387350 h 406400"/>
              <a:gd name="connsiteX8" fmla="*/ 241300 w 323850"/>
              <a:gd name="connsiteY8" fmla="*/ 311150 h 406400"/>
              <a:gd name="connsiteX9" fmla="*/ 304800 w 323850"/>
              <a:gd name="connsiteY9" fmla="*/ 247650 h 406400"/>
              <a:gd name="connsiteX10" fmla="*/ 323850 w 323850"/>
              <a:gd name="connsiteY10" fmla="*/ 1397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850" h="406400">
                <a:moveTo>
                  <a:pt x="323850" y="139700"/>
                </a:moveTo>
                <a:lnTo>
                  <a:pt x="279400" y="0"/>
                </a:lnTo>
                <a:lnTo>
                  <a:pt x="215900" y="0"/>
                </a:lnTo>
                <a:lnTo>
                  <a:pt x="57150" y="57150"/>
                </a:lnTo>
                <a:lnTo>
                  <a:pt x="19050" y="228600"/>
                </a:lnTo>
                <a:lnTo>
                  <a:pt x="0" y="349250"/>
                </a:lnTo>
                <a:lnTo>
                  <a:pt x="31750" y="406400"/>
                </a:lnTo>
                <a:lnTo>
                  <a:pt x="139700" y="387350"/>
                </a:lnTo>
                <a:lnTo>
                  <a:pt x="241300" y="311150"/>
                </a:lnTo>
                <a:lnTo>
                  <a:pt x="304800" y="247650"/>
                </a:lnTo>
                <a:lnTo>
                  <a:pt x="323850" y="13970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A05D6A-8F76-CC0F-4ACE-2A9EAF984C13}"/>
              </a:ext>
            </a:extLst>
          </p:cNvPr>
          <p:cNvSpPr/>
          <p:nvPr/>
        </p:nvSpPr>
        <p:spPr>
          <a:xfrm>
            <a:off x="5994400" y="2597150"/>
            <a:ext cx="393700" cy="355600"/>
          </a:xfrm>
          <a:custGeom>
            <a:avLst/>
            <a:gdLst>
              <a:gd name="connsiteX0" fmla="*/ 88900 w 393700"/>
              <a:gd name="connsiteY0" fmla="*/ 355600 h 355600"/>
              <a:gd name="connsiteX1" fmla="*/ 311150 w 393700"/>
              <a:gd name="connsiteY1" fmla="*/ 336550 h 355600"/>
              <a:gd name="connsiteX2" fmla="*/ 393700 w 393700"/>
              <a:gd name="connsiteY2" fmla="*/ 165100 h 355600"/>
              <a:gd name="connsiteX3" fmla="*/ 374650 w 393700"/>
              <a:gd name="connsiteY3" fmla="*/ 57150 h 355600"/>
              <a:gd name="connsiteX4" fmla="*/ 298450 w 393700"/>
              <a:gd name="connsiteY4" fmla="*/ 0 h 355600"/>
              <a:gd name="connsiteX5" fmla="*/ 196850 w 393700"/>
              <a:gd name="connsiteY5" fmla="*/ 38100 h 355600"/>
              <a:gd name="connsiteX6" fmla="*/ 95250 w 393700"/>
              <a:gd name="connsiteY6" fmla="*/ 133350 h 355600"/>
              <a:gd name="connsiteX7" fmla="*/ 0 w 393700"/>
              <a:gd name="connsiteY7" fmla="*/ 311150 h 355600"/>
              <a:gd name="connsiteX8" fmla="*/ 88900 w 393700"/>
              <a:gd name="connsiteY8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700" h="355600">
                <a:moveTo>
                  <a:pt x="88900" y="355600"/>
                </a:moveTo>
                <a:lnTo>
                  <a:pt x="311150" y="336550"/>
                </a:lnTo>
                <a:lnTo>
                  <a:pt x="393700" y="165100"/>
                </a:lnTo>
                <a:lnTo>
                  <a:pt x="374650" y="57150"/>
                </a:lnTo>
                <a:lnTo>
                  <a:pt x="298450" y="0"/>
                </a:lnTo>
                <a:lnTo>
                  <a:pt x="196850" y="38100"/>
                </a:lnTo>
                <a:lnTo>
                  <a:pt x="95250" y="133350"/>
                </a:lnTo>
                <a:lnTo>
                  <a:pt x="0" y="311150"/>
                </a:lnTo>
                <a:lnTo>
                  <a:pt x="88900" y="35560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56B08A7-6EFA-897F-930D-7230442D7092}"/>
              </a:ext>
            </a:extLst>
          </p:cNvPr>
          <p:cNvSpPr/>
          <p:nvPr/>
        </p:nvSpPr>
        <p:spPr>
          <a:xfrm>
            <a:off x="5372100" y="2985563"/>
            <a:ext cx="425450" cy="387350"/>
          </a:xfrm>
          <a:custGeom>
            <a:avLst/>
            <a:gdLst>
              <a:gd name="connsiteX0" fmla="*/ 120650 w 425450"/>
              <a:gd name="connsiteY0" fmla="*/ 387350 h 387350"/>
              <a:gd name="connsiteX1" fmla="*/ 355600 w 425450"/>
              <a:gd name="connsiteY1" fmla="*/ 336550 h 387350"/>
              <a:gd name="connsiteX2" fmla="*/ 400050 w 425450"/>
              <a:gd name="connsiteY2" fmla="*/ 241300 h 387350"/>
              <a:gd name="connsiteX3" fmla="*/ 425450 w 425450"/>
              <a:gd name="connsiteY3" fmla="*/ 120650 h 387350"/>
              <a:gd name="connsiteX4" fmla="*/ 406400 w 425450"/>
              <a:gd name="connsiteY4" fmla="*/ 31750 h 387350"/>
              <a:gd name="connsiteX5" fmla="*/ 330200 w 425450"/>
              <a:gd name="connsiteY5" fmla="*/ 0 h 387350"/>
              <a:gd name="connsiteX6" fmla="*/ 228600 w 425450"/>
              <a:gd name="connsiteY6" fmla="*/ 6350 h 387350"/>
              <a:gd name="connsiteX7" fmla="*/ 101600 w 425450"/>
              <a:gd name="connsiteY7" fmla="*/ 120650 h 387350"/>
              <a:gd name="connsiteX8" fmla="*/ 31750 w 425450"/>
              <a:gd name="connsiteY8" fmla="*/ 247650 h 387350"/>
              <a:gd name="connsiteX9" fmla="*/ 0 w 425450"/>
              <a:gd name="connsiteY9" fmla="*/ 368300 h 387350"/>
              <a:gd name="connsiteX10" fmla="*/ 120650 w 425450"/>
              <a:gd name="connsiteY10" fmla="*/ 387350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5450" h="387350">
                <a:moveTo>
                  <a:pt x="120650" y="387350"/>
                </a:moveTo>
                <a:lnTo>
                  <a:pt x="355600" y="336550"/>
                </a:lnTo>
                <a:lnTo>
                  <a:pt x="400050" y="241300"/>
                </a:lnTo>
                <a:lnTo>
                  <a:pt x="425450" y="120650"/>
                </a:lnTo>
                <a:lnTo>
                  <a:pt x="406400" y="31750"/>
                </a:lnTo>
                <a:lnTo>
                  <a:pt x="330200" y="0"/>
                </a:lnTo>
                <a:lnTo>
                  <a:pt x="228600" y="6350"/>
                </a:lnTo>
                <a:lnTo>
                  <a:pt x="101600" y="120650"/>
                </a:lnTo>
                <a:lnTo>
                  <a:pt x="31750" y="247650"/>
                </a:lnTo>
                <a:lnTo>
                  <a:pt x="0" y="368300"/>
                </a:lnTo>
                <a:lnTo>
                  <a:pt x="120650" y="38735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FA456E-7FF3-146D-803A-105004C49B05}"/>
              </a:ext>
            </a:extLst>
          </p:cNvPr>
          <p:cNvSpPr/>
          <p:nvPr/>
        </p:nvSpPr>
        <p:spPr>
          <a:xfrm>
            <a:off x="5981700" y="3282950"/>
            <a:ext cx="419100" cy="374650"/>
          </a:xfrm>
          <a:custGeom>
            <a:avLst/>
            <a:gdLst>
              <a:gd name="connsiteX0" fmla="*/ 82550 w 419100"/>
              <a:gd name="connsiteY0" fmla="*/ 374650 h 374650"/>
              <a:gd name="connsiteX1" fmla="*/ 247650 w 419100"/>
              <a:gd name="connsiteY1" fmla="*/ 368300 h 374650"/>
              <a:gd name="connsiteX2" fmla="*/ 349250 w 419100"/>
              <a:gd name="connsiteY2" fmla="*/ 311150 h 374650"/>
              <a:gd name="connsiteX3" fmla="*/ 419100 w 419100"/>
              <a:gd name="connsiteY3" fmla="*/ 234950 h 374650"/>
              <a:gd name="connsiteX4" fmla="*/ 400050 w 419100"/>
              <a:gd name="connsiteY4" fmla="*/ 158750 h 374650"/>
              <a:gd name="connsiteX5" fmla="*/ 381000 w 419100"/>
              <a:gd name="connsiteY5" fmla="*/ 50800 h 374650"/>
              <a:gd name="connsiteX6" fmla="*/ 317500 w 419100"/>
              <a:gd name="connsiteY6" fmla="*/ 0 h 374650"/>
              <a:gd name="connsiteX7" fmla="*/ 234950 w 419100"/>
              <a:gd name="connsiteY7" fmla="*/ 0 h 374650"/>
              <a:gd name="connsiteX8" fmla="*/ 146050 w 419100"/>
              <a:gd name="connsiteY8" fmla="*/ 82550 h 374650"/>
              <a:gd name="connsiteX9" fmla="*/ 38100 w 419100"/>
              <a:gd name="connsiteY9" fmla="*/ 196850 h 374650"/>
              <a:gd name="connsiteX10" fmla="*/ 0 w 419100"/>
              <a:gd name="connsiteY10" fmla="*/ 260350 h 374650"/>
              <a:gd name="connsiteX11" fmla="*/ 6350 w 419100"/>
              <a:gd name="connsiteY11" fmla="*/ 355600 h 374650"/>
              <a:gd name="connsiteX12" fmla="*/ 82550 w 419100"/>
              <a:gd name="connsiteY12" fmla="*/ 3746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9100" h="374650">
                <a:moveTo>
                  <a:pt x="82550" y="374650"/>
                </a:moveTo>
                <a:lnTo>
                  <a:pt x="247650" y="368300"/>
                </a:lnTo>
                <a:lnTo>
                  <a:pt x="349250" y="311150"/>
                </a:lnTo>
                <a:lnTo>
                  <a:pt x="419100" y="234950"/>
                </a:lnTo>
                <a:lnTo>
                  <a:pt x="400050" y="158750"/>
                </a:lnTo>
                <a:lnTo>
                  <a:pt x="381000" y="50800"/>
                </a:lnTo>
                <a:lnTo>
                  <a:pt x="317500" y="0"/>
                </a:lnTo>
                <a:lnTo>
                  <a:pt x="234950" y="0"/>
                </a:lnTo>
                <a:lnTo>
                  <a:pt x="146050" y="82550"/>
                </a:lnTo>
                <a:lnTo>
                  <a:pt x="38100" y="196850"/>
                </a:lnTo>
                <a:lnTo>
                  <a:pt x="0" y="260350"/>
                </a:lnTo>
                <a:lnTo>
                  <a:pt x="6350" y="355600"/>
                </a:lnTo>
                <a:lnTo>
                  <a:pt x="82550" y="37465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3B4BBEE-2341-A308-96C3-27992D54764F}"/>
              </a:ext>
            </a:extLst>
          </p:cNvPr>
          <p:cNvSpPr/>
          <p:nvPr/>
        </p:nvSpPr>
        <p:spPr>
          <a:xfrm>
            <a:off x="5365750" y="3638550"/>
            <a:ext cx="438150" cy="431800"/>
          </a:xfrm>
          <a:custGeom>
            <a:avLst/>
            <a:gdLst>
              <a:gd name="connsiteX0" fmla="*/ 63500 w 438150"/>
              <a:gd name="connsiteY0" fmla="*/ 412750 h 431800"/>
              <a:gd name="connsiteX1" fmla="*/ 228600 w 438150"/>
              <a:gd name="connsiteY1" fmla="*/ 431800 h 431800"/>
              <a:gd name="connsiteX2" fmla="*/ 336550 w 438150"/>
              <a:gd name="connsiteY2" fmla="*/ 374650 h 431800"/>
              <a:gd name="connsiteX3" fmla="*/ 438150 w 438150"/>
              <a:gd name="connsiteY3" fmla="*/ 228600 h 431800"/>
              <a:gd name="connsiteX4" fmla="*/ 438150 w 438150"/>
              <a:gd name="connsiteY4" fmla="*/ 158750 h 431800"/>
              <a:gd name="connsiteX5" fmla="*/ 393700 w 438150"/>
              <a:gd name="connsiteY5" fmla="*/ 25400 h 431800"/>
              <a:gd name="connsiteX6" fmla="*/ 330200 w 438150"/>
              <a:gd name="connsiteY6" fmla="*/ 0 h 431800"/>
              <a:gd name="connsiteX7" fmla="*/ 260350 w 438150"/>
              <a:gd name="connsiteY7" fmla="*/ 6350 h 431800"/>
              <a:gd name="connsiteX8" fmla="*/ 165100 w 438150"/>
              <a:gd name="connsiteY8" fmla="*/ 88900 h 431800"/>
              <a:gd name="connsiteX9" fmla="*/ 69850 w 438150"/>
              <a:gd name="connsiteY9" fmla="*/ 177800 h 431800"/>
              <a:gd name="connsiteX10" fmla="*/ 0 w 438150"/>
              <a:gd name="connsiteY10" fmla="*/ 311150 h 431800"/>
              <a:gd name="connsiteX11" fmla="*/ 63500 w 438150"/>
              <a:gd name="connsiteY11" fmla="*/ 41275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150" h="431800">
                <a:moveTo>
                  <a:pt x="63500" y="412750"/>
                </a:moveTo>
                <a:lnTo>
                  <a:pt x="228600" y="431800"/>
                </a:lnTo>
                <a:lnTo>
                  <a:pt x="336550" y="374650"/>
                </a:lnTo>
                <a:lnTo>
                  <a:pt x="438150" y="228600"/>
                </a:lnTo>
                <a:lnTo>
                  <a:pt x="438150" y="158750"/>
                </a:lnTo>
                <a:lnTo>
                  <a:pt x="393700" y="25400"/>
                </a:lnTo>
                <a:lnTo>
                  <a:pt x="330200" y="0"/>
                </a:lnTo>
                <a:lnTo>
                  <a:pt x="260350" y="6350"/>
                </a:lnTo>
                <a:lnTo>
                  <a:pt x="165100" y="88900"/>
                </a:lnTo>
                <a:lnTo>
                  <a:pt x="69850" y="177800"/>
                </a:lnTo>
                <a:lnTo>
                  <a:pt x="0" y="311150"/>
                </a:lnTo>
                <a:lnTo>
                  <a:pt x="63500" y="41275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4DC8C0F-F730-64A2-C791-79B11D9303C2}"/>
              </a:ext>
            </a:extLst>
          </p:cNvPr>
          <p:cNvSpPr/>
          <p:nvPr/>
        </p:nvSpPr>
        <p:spPr>
          <a:xfrm>
            <a:off x="6635750" y="3587750"/>
            <a:ext cx="368300" cy="438150"/>
          </a:xfrm>
          <a:custGeom>
            <a:avLst/>
            <a:gdLst>
              <a:gd name="connsiteX0" fmla="*/ 25400 w 368300"/>
              <a:gd name="connsiteY0" fmla="*/ 438150 h 438150"/>
              <a:gd name="connsiteX1" fmla="*/ 171450 w 368300"/>
              <a:gd name="connsiteY1" fmla="*/ 438150 h 438150"/>
              <a:gd name="connsiteX2" fmla="*/ 298450 w 368300"/>
              <a:gd name="connsiteY2" fmla="*/ 387350 h 438150"/>
              <a:gd name="connsiteX3" fmla="*/ 342900 w 368300"/>
              <a:gd name="connsiteY3" fmla="*/ 304800 h 438150"/>
              <a:gd name="connsiteX4" fmla="*/ 368300 w 368300"/>
              <a:gd name="connsiteY4" fmla="*/ 190500 h 438150"/>
              <a:gd name="connsiteX5" fmla="*/ 342900 w 368300"/>
              <a:gd name="connsiteY5" fmla="*/ 127000 h 438150"/>
              <a:gd name="connsiteX6" fmla="*/ 292100 w 368300"/>
              <a:gd name="connsiteY6" fmla="*/ 44450 h 438150"/>
              <a:gd name="connsiteX7" fmla="*/ 222250 w 368300"/>
              <a:gd name="connsiteY7" fmla="*/ 0 h 438150"/>
              <a:gd name="connsiteX8" fmla="*/ 139700 w 368300"/>
              <a:gd name="connsiteY8" fmla="*/ 0 h 438150"/>
              <a:gd name="connsiteX9" fmla="*/ 63500 w 368300"/>
              <a:gd name="connsiteY9" fmla="*/ 63500 h 438150"/>
              <a:gd name="connsiteX10" fmla="*/ 6350 w 368300"/>
              <a:gd name="connsiteY10" fmla="*/ 152400 h 438150"/>
              <a:gd name="connsiteX11" fmla="*/ 0 w 368300"/>
              <a:gd name="connsiteY11" fmla="*/ 266700 h 438150"/>
              <a:gd name="connsiteX12" fmla="*/ 25400 w 368300"/>
              <a:gd name="connsiteY12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8300" h="438150">
                <a:moveTo>
                  <a:pt x="25400" y="438150"/>
                </a:moveTo>
                <a:lnTo>
                  <a:pt x="171450" y="438150"/>
                </a:lnTo>
                <a:lnTo>
                  <a:pt x="298450" y="387350"/>
                </a:lnTo>
                <a:lnTo>
                  <a:pt x="342900" y="304800"/>
                </a:lnTo>
                <a:lnTo>
                  <a:pt x="368300" y="190500"/>
                </a:lnTo>
                <a:lnTo>
                  <a:pt x="342900" y="127000"/>
                </a:lnTo>
                <a:lnTo>
                  <a:pt x="292100" y="44450"/>
                </a:lnTo>
                <a:lnTo>
                  <a:pt x="222250" y="0"/>
                </a:lnTo>
                <a:lnTo>
                  <a:pt x="139700" y="0"/>
                </a:lnTo>
                <a:lnTo>
                  <a:pt x="63500" y="63500"/>
                </a:lnTo>
                <a:lnTo>
                  <a:pt x="6350" y="152400"/>
                </a:lnTo>
                <a:lnTo>
                  <a:pt x="0" y="266700"/>
                </a:lnTo>
                <a:lnTo>
                  <a:pt x="25400" y="43815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F90E25E-ABD8-8B53-68EC-8D14443880AB}"/>
              </a:ext>
            </a:extLst>
          </p:cNvPr>
          <p:cNvSpPr/>
          <p:nvPr/>
        </p:nvSpPr>
        <p:spPr>
          <a:xfrm>
            <a:off x="6013450" y="3949700"/>
            <a:ext cx="387350" cy="457200"/>
          </a:xfrm>
          <a:custGeom>
            <a:avLst/>
            <a:gdLst>
              <a:gd name="connsiteX0" fmla="*/ 44450 w 387350"/>
              <a:gd name="connsiteY0" fmla="*/ 457200 h 457200"/>
              <a:gd name="connsiteX1" fmla="*/ 234950 w 387350"/>
              <a:gd name="connsiteY1" fmla="*/ 457200 h 457200"/>
              <a:gd name="connsiteX2" fmla="*/ 317500 w 387350"/>
              <a:gd name="connsiteY2" fmla="*/ 368300 h 457200"/>
              <a:gd name="connsiteX3" fmla="*/ 368300 w 387350"/>
              <a:gd name="connsiteY3" fmla="*/ 273050 h 457200"/>
              <a:gd name="connsiteX4" fmla="*/ 387350 w 387350"/>
              <a:gd name="connsiteY4" fmla="*/ 190500 h 457200"/>
              <a:gd name="connsiteX5" fmla="*/ 342900 w 387350"/>
              <a:gd name="connsiteY5" fmla="*/ 127000 h 457200"/>
              <a:gd name="connsiteX6" fmla="*/ 285750 w 387350"/>
              <a:gd name="connsiteY6" fmla="*/ 38100 h 457200"/>
              <a:gd name="connsiteX7" fmla="*/ 241300 w 387350"/>
              <a:gd name="connsiteY7" fmla="*/ 0 h 457200"/>
              <a:gd name="connsiteX8" fmla="*/ 152400 w 387350"/>
              <a:gd name="connsiteY8" fmla="*/ 6350 h 457200"/>
              <a:gd name="connsiteX9" fmla="*/ 95250 w 387350"/>
              <a:gd name="connsiteY9" fmla="*/ 76200 h 457200"/>
              <a:gd name="connsiteX10" fmla="*/ 38100 w 387350"/>
              <a:gd name="connsiteY10" fmla="*/ 158750 h 457200"/>
              <a:gd name="connsiteX11" fmla="*/ 0 w 387350"/>
              <a:gd name="connsiteY11" fmla="*/ 285750 h 457200"/>
              <a:gd name="connsiteX12" fmla="*/ 0 w 387350"/>
              <a:gd name="connsiteY12" fmla="*/ 368300 h 457200"/>
              <a:gd name="connsiteX13" fmla="*/ 44450 w 387350"/>
              <a:gd name="connsiteY1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7350" h="457200">
                <a:moveTo>
                  <a:pt x="44450" y="457200"/>
                </a:moveTo>
                <a:lnTo>
                  <a:pt x="234950" y="457200"/>
                </a:lnTo>
                <a:lnTo>
                  <a:pt x="317500" y="368300"/>
                </a:lnTo>
                <a:lnTo>
                  <a:pt x="368300" y="273050"/>
                </a:lnTo>
                <a:lnTo>
                  <a:pt x="387350" y="190500"/>
                </a:lnTo>
                <a:lnTo>
                  <a:pt x="342900" y="127000"/>
                </a:lnTo>
                <a:lnTo>
                  <a:pt x="285750" y="38100"/>
                </a:lnTo>
                <a:lnTo>
                  <a:pt x="241300" y="0"/>
                </a:lnTo>
                <a:lnTo>
                  <a:pt x="152400" y="6350"/>
                </a:lnTo>
                <a:lnTo>
                  <a:pt x="95250" y="76200"/>
                </a:lnTo>
                <a:lnTo>
                  <a:pt x="38100" y="158750"/>
                </a:lnTo>
                <a:lnTo>
                  <a:pt x="0" y="285750"/>
                </a:lnTo>
                <a:lnTo>
                  <a:pt x="0" y="368300"/>
                </a:lnTo>
                <a:lnTo>
                  <a:pt x="44450" y="45720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279E9C-4E1C-FA7A-40D7-FEDB0FF40ADD}"/>
              </a:ext>
            </a:extLst>
          </p:cNvPr>
          <p:cNvSpPr/>
          <p:nvPr/>
        </p:nvSpPr>
        <p:spPr>
          <a:xfrm>
            <a:off x="6654800" y="4387850"/>
            <a:ext cx="349250" cy="393700"/>
          </a:xfrm>
          <a:custGeom>
            <a:avLst/>
            <a:gdLst>
              <a:gd name="connsiteX0" fmla="*/ 44450 w 336550"/>
              <a:gd name="connsiteY0" fmla="*/ 393700 h 393700"/>
              <a:gd name="connsiteX1" fmla="*/ 241300 w 336550"/>
              <a:gd name="connsiteY1" fmla="*/ 374650 h 393700"/>
              <a:gd name="connsiteX2" fmla="*/ 317500 w 336550"/>
              <a:gd name="connsiteY2" fmla="*/ 279400 h 393700"/>
              <a:gd name="connsiteX3" fmla="*/ 336550 w 336550"/>
              <a:gd name="connsiteY3" fmla="*/ 165100 h 393700"/>
              <a:gd name="connsiteX4" fmla="*/ 336550 w 336550"/>
              <a:gd name="connsiteY4" fmla="*/ 95250 h 393700"/>
              <a:gd name="connsiteX5" fmla="*/ 298450 w 336550"/>
              <a:gd name="connsiteY5" fmla="*/ 57150 h 393700"/>
              <a:gd name="connsiteX6" fmla="*/ 254000 w 336550"/>
              <a:gd name="connsiteY6" fmla="*/ 0 h 393700"/>
              <a:gd name="connsiteX7" fmla="*/ 120650 w 336550"/>
              <a:gd name="connsiteY7" fmla="*/ 31750 h 393700"/>
              <a:gd name="connsiteX8" fmla="*/ 50800 w 336550"/>
              <a:gd name="connsiteY8" fmla="*/ 158750 h 393700"/>
              <a:gd name="connsiteX9" fmla="*/ 0 w 336550"/>
              <a:gd name="connsiteY9" fmla="*/ 279400 h 393700"/>
              <a:gd name="connsiteX10" fmla="*/ 44450 w 336550"/>
              <a:gd name="connsiteY10" fmla="*/ 393700 h 393700"/>
              <a:gd name="connsiteX0" fmla="*/ 57150 w 349250"/>
              <a:gd name="connsiteY0" fmla="*/ 393700 h 393700"/>
              <a:gd name="connsiteX1" fmla="*/ 254000 w 349250"/>
              <a:gd name="connsiteY1" fmla="*/ 374650 h 393700"/>
              <a:gd name="connsiteX2" fmla="*/ 330200 w 349250"/>
              <a:gd name="connsiteY2" fmla="*/ 279400 h 393700"/>
              <a:gd name="connsiteX3" fmla="*/ 349250 w 349250"/>
              <a:gd name="connsiteY3" fmla="*/ 165100 h 393700"/>
              <a:gd name="connsiteX4" fmla="*/ 349250 w 349250"/>
              <a:gd name="connsiteY4" fmla="*/ 95250 h 393700"/>
              <a:gd name="connsiteX5" fmla="*/ 311150 w 349250"/>
              <a:gd name="connsiteY5" fmla="*/ 57150 h 393700"/>
              <a:gd name="connsiteX6" fmla="*/ 266700 w 349250"/>
              <a:gd name="connsiteY6" fmla="*/ 0 h 393700"/>
              <a:gd name="connsiteX7" fmla="*/ 133350 w 349250"/>
              <a:gd name="connsiteY7" fmla="*/ 31750 h 393700"/>
              <a:gd name="connsiteX8" fmla="*/ 0 w 349250"/>
              <a:gd name="connsiteY8" fmla="*/ 114300 h 393700"/>
              <a:gd name="connsiteX9" fmla="*/ 12700 w 349250"/>
              <a:gd name="connsiteY9" fmla="*/ 279400 h 393700"/>
              <a:gd name="connsiteX10" fmla="*/ 57150 w 349250"/>
              <a:gd name="connsiteY10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9250" h="393700">
                <a:moveTo>
                  <a:pt x="57150" y="393700"/>
                </a:moveTo>
                <a:lnTo>
                  <a:pt x="254000" y="374650"/>
                </a:lnTo>
                <a:lnTo>
                  <a:pt x="330200" y="279400"/>
                </a:lnTo>
                <a:lnTo>
                  <a:pt x="349250" y="165100"/>
                </a:lnTo>
                <a:lnTo>
                  <a:pt x="349250" y="95250"/>
                </a:lnTo>
                <a:lnTo>
                  <a:pt x="311150" y="57150"/>
                </a:lnTo>
                <a:lnTo>
                  <a:pt x="266700" y="0"/>
                </a:lnTo>
                <a:lnTo>
                  <a:pt x="133350" y="31750"/>
                </a:lnTo>
                <a:lnTo>
                  <a:pt x="0" y="114300"/>
                </a:lnTo>
                <a:lnTo>
                  <a:pt x="12700" y="279400"/>
                </a:lnTo>
                <a:lnTo>
                  <a:pt x="57150" y="39370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2F65905-8A3B-AD70-2208-69604DFED87E}"/>
              </a:ext>
            </a:extLst>
          </p:cNvPr>
          <p:cNvSpPr/>
          <p:nvPr/>
        </p:nvSpPr>
        <p:spPr>
          <a:xfrm>
            <a:off x="7194550" y="4013200"/>
            <a:ext cx="438150" cy="444500"/>
          </a:xfrm>
          <a:custGeom>
            <a:avLst/>
            <a:gdLst>
              <a:gd name="connsiteX0" fmla="*/ 177800 w 438150"/>
              <a:gd name="connsiteY0" fmla="*/ 438150 h 444500"/>
              <a:gd name="connsiteX1" fmla="*/ 342900 w 438150"/>
              <a:gd name="connsiteY1" fmla="*/ 330200 h 444500"/>
              <a:gd name="connsiteX2" fmla="*/ 431800 w 438150"/>
              <a:gd name="connsiteY2" fmla="*/ 177800 h 444500"/>
              <a:gd name="connsiteX3" fmla="*/ 438150 w 438150"/>
              <a:gd name="connsiteY3" fmla="*/ 95250 h 444500"/>
              <a:gd name="connsiteX4" fmla="*/ 406400 w 438150"/>
              <a:gd name="connsiteY4" fmla="*/ 6350 h 444500"/>
              <a:gd name="connsiteX5" fmla="*/ 323850 w 438150"/>
              <a:gd name="connsiteY5" fmla="*/ 0 h 444500"/>
              <a:gd name="connsiteX6" fmla="*/ 222250 w 438150"/>
              <a:gd name="connsiteY6" fmla="*/ 6350 h 444500"/>
              <a:gd name="connsiteX7" fmla="*/ 107950 w 438150"/>
              <a:gd name="connsiteY7" fmla="*/ 82550 h 444500"/>
              <a:gd name="connsiteX8" fmla="*/ 38100 w 438150"/>
              <a:gd name="connsiteY8" fmla="*/ 196850 h 444500"/>
              <a:gd name="connsiteX9" fmla="*/ 0 w 438150"/>
              <a:gd name="connsiteY9" fmla="*/ 311150 h 444500"/>
              <a:gd name="connsiteX10" fmla="*/ 0 w 438150"/>
              <a:gd name="connsiteY10" fmla="*/ 387350 h 444500"/>
              <a:gd name="connsiteX11" fmla="*/ 50800 w 438150"/>
              <a:gd name="connsiteY11" fmla="*/ 444500 h 444500"/>
              <a:gd name="connsiteX12" fmla="*/ 177800 w 438150"/>
              <a:gd name="connsiteY12" fmla="*/ 43815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150" h="444500">
                <a:moveTo>
                  <a:pt x="177800" y="438150"/>
                </a:moveTo>
                <a:lnTo>
                  <a:pt x="342900" y="330200"/>
                </a:lnTo>
                <a:lnTo>
                  <a:pt x="431800" y="177800"/>
                </a:lnTo>
                <a:lnTo>
                  <a:pt x="438150" y="95250"/>
                </a:lnTo>
                <a:lnTo>
                  <a:pt x="406400" y="6350"/>
                </a:lnTo>
                <a:lnTo>
                  <a:pt x="323850" y="0"/>
                </a:lnTo>
                <a:lnTo>
                  <a:pt x="222250" y="6350"/>
                </a:lnTo>
                <a:lnTo>
                  <a:pt x="107950" y="82550"/>
                </a:lnTo>
                <a:lnTo>
                  <a:pt x="38100" y="196850"/>
                </a:lnTo>
                <a:lnTo>
                  <a:pt x="0" y="311150"/>
                </a:lnTo>
                <a:lnTo>
                  <a:pt x="0" y="387350"/>
                </a:lnTo>
                <a:lnTo>
                  <a:pt x="50800" y="444500"/>
                </a:lnTo>
                <a:lnTo>
                  <a:pt x="177800" y="43815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9B63F5F-4111-9FE3-BEED-0C5E8E44A4C8}"/>
              </a:ext>
            </a:extLst>
          </p:cNvPr>
          <p:cNvSpPr/>
          <p:nvPr/>
        </p:nvSpPr>
        <p:spPr>
          <a:xfrm>
            <a:off x="7899400" y="3619500"/>
            <a:ext cx="355600" cy="412750"/>
          </a:xfrm>
          <a:custGeom>
            <a:avLst/>
            <a:gdLst>
              <a:gd name="connsiteX0" fmla="*/ 31750 w 355600"/>
              <a:gd name="connsiteY0" fmla="*/ 412750 h 412750"/>
              <a:gd name="connsiteX1" fmla="*/ 203200 w 355600"/>
              <a:gd name="connsiteY1" fmla="*/ 393700 h 412750"/>
              <a:gd name="connsiteX2" fmla="*/ 266700 w 355600"/>
              <a:gd name="connsiteY2" fmla="*/ 292100 h 412750"/>
              <a:gd name="connsiteX3" fmla="*/ 336550 w 355600"/>
              <a:gd name="connsiteY3" fmla="*/ 247650 h 412750"/>
              <a:gd name="connsiteX4" fmla="*/ 355600 w 355600"/>
              <a:gd name="connsiteY4" fmla="*/ 107950 h 412750"/>
              <a:gd name="connsiteX5" fmla="*/ 323850 w 355600"/>
              <a:gd name="connsiteY5" fmla="*/ 19050 h 412750"/>
              <a:gd name="connsiteX6" fmla="*/ 177800 w 355600"/>
              <a:gd name="connsiteY6" fmla="*/ 0 h 412750"/>
              <a:gd name="connsiteX7" fmla="*/ 107950 w 355600"/>
              <a:gd name="connsiteY7" fmla="*/ 50800 h 412750"/>
              <a:gd name="connsiteX8" fmla="*/ 38100 w 355600"/>
              <a:gd name="connsiteY8" fmla="*/ 177800 h 412750"/>
              <a:gd name="connsiteX9" fmla="*/ 0 w 355600"/>
              <a:gd name="connsiteY9" fmla="*/ 285750 h 412750"/>
              <a:gd name="connsiteX10" fmla="*/ 31750 w 355600"/>
              <a:gd name="connsiteY10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600" h="412750">
                <a:moveTo>
                  <a:pt x="31750" y="412750"/>
                </a:moveTo>
                <a:lnTo>
                  <a:pt x="203200" y="393700"/>
                </a:lnTo>
                <a:lnTo>
                  <a:pt x="266700" y="292100"/>
                </a:lnTo>
                <a:lnTo>
                  <a:pt x="336550" y="247650"/>
                </a:lnTo>
                <a:lnTo>
                  <a:pt x="355600" y="107950"/>
                </a:lnTo>
                <a:lnTo>
                  <a:pt x="323850" y="19050"/>
                </a:lnTo>
                <a:lnTo>
                  <a:pt x="177800" y="0"/>
                </a:lnTo>
                <a:lnTo>
                  <a:pt x="107950" y="50800"/>
                </a:lnTo>
                <a:lnTo>
                  <a:pt x="38100" y="177800"/>
                </a:lnTo>
                <a:lnTo>
                  <a:pt x="0" y="285750"/>
                </a:lnTo>
                <a:lnTo>
                  <a:pt x="31750" y="41275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185A029-34DD-DD4A-FAE4-C7A5ADD976EC}"/>
              </a:ext>
            </a:extLst>
          </p:cNvPr>
          <p:cNvSpPr/>
          <p:nvPr/>
        </p:nvSpPr>
        <p:spPr>
          <a:xfrm>
            <a:off x="7188200" y="3238500"/>
            <a:ext cx="355600" cy="400050"/>
          </a:xfrm>
          <a:custGeom>
            <a:avLst/>
            <a:gdLst>
              <a:gd name="connsiteX0" fmla="*/ 133350 w 355600"/>
              <a:gd name="connsiteY0" fmla="*/ 400050 h 400050"/>
              <a:gd name="connsiteX1" fmla="*/ 247650 w 355600"/>
              <a:gd name="connsiteY1" fmla="*/ 387350 h 400050"/>
              <a:gd name="connsiteX2" fmla="*/ 342900 w 355600"/>
              <a:gd name="connsiteY2" fmla="*/ 298450 h 400050"/>
              <a:gd name="connsiteX3" fmla="*/ 355600 w 355600"/>
              <a:gd name="connsiteY3" fmla="*/ 133350 h 400050"/>
              <a:gd name="connsiteX4" fmla="*/ 330200 w 355600"/>
              <a:gd name="connsiteY4" fmla="*/ 31750 h 400050"/>
              <a:gd name="connsiteX5" fmla="*/ 228600 w 355600"/>
              <a:gd name="connsiteY5" fmla="*/ 0 h 400050"/>
              <a:gd name="connsiteX6" fmla="*/ 107950 w 355600"/>
              <a:gd name="connsiteY6" fmla="*/ 12700 h 400050"/>
              <a:gd name="connsiteX7" fmla="*/ 31750 w 355600"/>
              <a:gd name="connsiteY7" fmla="*/ 158750 h 400050"/>
              <a:gd name="connsiteX8" fmla="*/ 0 w 355600"/>
              <a:gd name="connsiteY8" fmla="*/ 279400 h 400050"/>
              <a:gd name="connsiteX9" fmla="*/ 6350 w 355600"/>
              <a:gd name="connsiteY9" fmla="*/ 374650 h 400050"/>
              <a:gd name="connsiteX10" fmla="*/ 133350 w 355600"/>
              <a:gd name="connsiteY10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600" h="400050">
                <a:moveTo>
                  <a:pt x="133350" y="400050"/>
                </a:moveTo>
                <a:lnTo>
                  <a:pt x="247650" y="387350"/>
                </a:lnTo>
                <a:lnTo>
                  <a:pt x="342900" y="298450"/>
                </a:lnTo>
                <a:lnTo>
                  <a:pt x="355600" y="133350"/>
                </a:lnTo>
                <a:lnTo>
                  <a:pt x="330200" y="31750"/>
                </a:lnTo>
                <a:lnTo>
                  <a:pt x="228600" y="0"/>
                </a:lnTo>
                <a:lnTo>
                  <a:pt x="107950" y="12700"/>
                </a:lnTo>
                <a:lnTo>
                  <a:pt x="31750" y="158750"/>
                </a:lnTo>
                <a:lnTo>
                  <a:pt x="0" y="279400"/>
                </a:lnTo>
                <a:lnTo>
                  <a:pt x="6350" y="374650"/>
                </a:lnTo>
                <a:lnTo>
                  <a:pt x="133350" y="40005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04DC247-B78C-A85C-4A0D-180051260EC7}"/>
              </a:ext>
            </a:extLst>
          </p:cNvPr>
          <p:cNvSpPr/>
          <p:nvPr/>
        </p:nvSpPr>
        <p:spPr>
          <a:xfrm>
            <a:off x="6578600" y="2959100"/>
            <a:ext cx="387350" cy="387350"/>
          </a:xfrm>
          <a:custGeom>
            <a:avLst/>
            <a:gdLst>
              <a:gd name="connsiteX0" fmla="*/ 139700 w 387350"/>
              <a:gd name="connsiteY0" fmla="*/ 368300 h 387350"/>
              <a:gd name="connsiteX1" fmla="*/ 241300 w 387350"/>
              <a:gd name="connsiteY1" fmla="*/ 342900 h 387350"/>
              <a:gd name="connsiteX2" fmla="*/ 361950 w 387350"/>
              <a:gd name="connsiteY2" fmla="*/ 298450 h 387350"/>
              <a:gd name="connsiteX3" fmla="*/ 387350 w 387350"/>
              <a:gd name="connsiteY3" fmla="*/ 146050 h 387350"/>
              <a:gd name="connsiteX4" fmla="*/ 361950 w 387350"/>
              <a:gd name="connsiteY4" fmla="*/ 6350 h 387350"/>
              <a:gd name="connsiteX5" fmla="*/ 273050 w 387350"/>
              <a:gd name="connsiteY5" fmla="*/ 0 h 387350"/>
              <a:gd name="connsiteX6" fmla="*/ 177800 w 387350"/>
              <a:gd name="connsiteY6" fmla="*/ 6350 h 387350"/>
              <a:gd name="connsiteX7" fmla="*/ 69850 w 387350"/>
              <a:gd name="connsiteY7" fmla="*/ 95250 h 387350"/>
              <a:gd name="connsiteX8" fmla="*/ 6350 w 387350"/>
              <a:gd name="connsiteY8" fmla="*/ 184150 h 387350"/>
              <a:gd name="connsiteX9" fmla="*/ 0 w 387350"/>
              <a:gd name="connsiteY9" fmla="*/ 317500 h 387350"/>
              <a:gd name="connsiteX10" fmla="*/ 50800 w 387350"/>
              <a:gd name="connsiteY10" fmla="*/ 387350 h 387350"/>
              <a:gd name="connsiteX11" fmla="*/ 139700 w 387350"/>
              <a:gd name="connsiteY11" fmla="*/ 368300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350" h="387350">
                <a:moveTo>
                  <a:pt x="139700" y="368300"/>
                </a:moveTo>
                <a:lnTo>
                  <a:pt x="241300" y="342900"/>
                </a:lnTo>
                <a:lnTo>
                  <a:pt x="361950" y="298450"/>
                </a:lnTo>
                <a:lnTo>
                  <a:pt x="387350" y="146050"/>
                </a:lnTo>
                <a:lnTo>
                  <a:pt x="361950" y="6350"/>
                </a:lnTo>
                <a:lnTo>
                  <a:pt x="273050" y="0"/>
                </a:lnTo>
                <a:lnTo>
                  <a:pt x="177800" y="6350"/>
                </a:lnTo>
                <a:lnTo>
                  <a:pt x="69850" y="95250"/>
                </a:lnTo>
                <a:lnTo>
                  <a:pt x="6350" y="184150"/>
                </a:lnTo>
                <a:lnTo>
                  <a:pt x="0" y="317500"/>
                </a:lnTo>
                <a:lnTo>
                  <a:pt x="50800" y="387350"/>
                </a:lnTo>
                <a:lnTo>
                  <a:pt x="139700" y="36830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1702418-55DA-CB27-DEA5-BF0D8ECEF48C}"/>
              </a:ext>
            </a:extLst>
          </p:cNvPr>
          <p:cNvSpPr/>
          <p:nvPr/>
        </p:nvSpPr>
        <p:spPr>
          <a:xfrm>
            <a:off x="1174750" y="2044700"/>
            <a:ext cx="387350" cy="292100"/>
          </a:xfrm>
          <a:custGeom>
            <a:avLst/>
            <a:gdLst>
              <a:gd name="connsiteX0" fmla="*/ 0 w 387350"/>
              <a:gd name="connsiteY0" fmla="*/ 292100 h 292100"/>
              <a:gd name="connsiteX1" fmla="*/ 12700 w 387350"/>
              <a:gd name="connsiteY1" fmla="*/ 76200 h 292100"/>
              <a:gd name="connsiteX2" fmla="*/ 114300 w 387350"/>
              <a:gd name="connsiteY2" fmla="*/ 12700 h 292100"/>
              <a:gd name="connsiteX3" fmla="*/ 228600 w 387350"/>
              <a:gd name="connsiteY3" fmla="*/ 0 h 292100"/>
              <a:gd name="connsiteX4" fmla="*/ 336550 w 387350"/>
              <a:gd name="connsiteY4" fmla="*/ 0 h 292100"/>
              <a:gd name="connsiteX5" fmla="*/ 387350 w 387350"/>
              <a:gd name="connsiteY5" fmla="*/ 57150 h 292100"/>
              <a:gd name="connsiteX6" fmla="*/ 381000 w 387350"/>
              <a:gd name="connsiteY6" fmla="*/ 146050 h 292100"/>
              <a:gd name="connsiteX7" fmla="*/ 279400 w 387350"/>
              <a:gd name="connsiteY7" fmla="*/ 222250 h 292100"/>
              <a:gd name="connsiteX8" fmla="*/ 133350 w 387350"/>
              <a:gd name="connsiteY8" fmla="*/ 292100 h 292100"/>
              <a:gd name="connsiteX9" fmla="*/ 0 w 387350"/>
              <a:gd name="connsiteY9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7350" h="292100">
                <a:moveTo>
                  <a:pt x="0" y="292100"/>
                </a:moveTo>
                <a:lnTo>
                  <a:pt x="12700" y="76200"/>
                </a:lnTo>
                <a:lnTo>
                  <a:pt x="114300" y="12700"/>
                </a:lnTo>
                <a:lnTo>
                  <a:pt x="228600" y="0"/>
                </a:lnTo>
                <a:lnTo>
                  <a:pt x="336550" y="0"/>
                </a:lnTo>
                <a:lnTo>
                  <a:pt x="387350" y="57150"/>
                </a:lnTo>
                <a:lnTo>
                  <a:pt x="381000" y="146050"/>
                </a:lnTo>
                <a:lnTo>
                  <a:pt x="279400" y="222250"/>
                </a:lnTo>
                <a:lnTo>
                  <a:pt x="133350" y="292100"/>
                </a:lnTo>
                <a:lnTo>
                  <a:pt x="0" y="29210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8247E44-E67C-0C70-CC23-81B493CB39BA}"/>
              </a:ext>
            </a:extLst>
          </p:cNvPr>
          <p:cNvSpPr/>
          <p:nvPr/>
        </p:nvSpPr>
        <p:spPr>
          <a:xfrm>
            <a:off x="1771650" y="1682750"/>
            <a:ext cx="450850" cy="381000"/>
          </a:xfrm>
          <a:custGeom>
            <a:avLst/>
            <a:gdLst>
              <a:gd name="connsiteX0" fmla="*/ 0 w 450850"/>
              <a:gd name="connsiteY0" fmla="*/ 381000 h 381000"/>
              <a:gd name="connsiteX1" fmla="*/ 6350 w 450850"/>
              <a:gd name="connsiteY1" fmla="*/ 177800 h 381000"/>
              <a:gd name="connsiteX2" fmla="*/ 12700 w 450850"/>
              <a:gd name="connsiteY2" fmla="*/ 63500 h 381000"/>
              <a:gd name="connsiteX3" fmla="*/ 107950 w 450850"/>
              <a:gd name="connsiteY3" fmla="*/ 44450 h 381000"/>
              <a:gd name="connsiteX4" fmla="*/ 317500 w 450850"/>
              <a:gd name="connsiteY4" fmla="*/ 0 h 381000"/>
              <a:gd name="connsiteX5" fmla="*/ 400050 w 450850"/>
              <a:gd name="connsiteY5" fmla="*/ 50800 h 381000"/>
              <a:gd name="connsiteX6" fmla="*/ 450850 w 450850"/>
              <a:gd name="connsiteY6" fmla="*/ 146050 h 381000"/>
              <a:gd name="connsiteX7" fmla="*/ 400050 w 450850"/>
              <a:gd name="connsiteY7" fmla="*/ 222250 h 381000"/>
              <a:gd name="connsiteX8" fmla="*/ 222250 w 450850"/>
              <a:gd name="connsiteY8" fmla="*/ 323850 h 381000"/>
              <a:gd name="connsiteX9" fmla="*/ 69850 w 450850"/>
              <a:gd name="connsiteY9" fmla="*/ 374650 h 381000"/>
              <a:gd name="connsiteX10" fmla="*/ 0 w 450850"/>
              <a:gd name="connsiteY10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850" h="381000">
                <a:moveTo>
                  <a:pt x="0" y="381000"/>
                </a:moveTo>
                <a:lnTo>
                  <a:pt x="6350" y="177800"/>
                </a:lnTo>
                <a:lnTo>
                  <a:pt x="12700" y="63500"/>
                </a:lnTo>
                <a:lnTo>
                  <a:pt x="107950" y="44450"/>
                </a:lnTo>
                <a:lnTo>
                  <a:pt x="317500" y="0"/>
                </a:lnTo>
                <a:lnTo>
                  <a:pt x="400050" y="50800"/>
                </a:lnTo>
                <a:lnTo>
                  <a:pt x="450850" y="146050"/>
                </a:lnTo>
                <a:lnTo>
                  <a:pt x="400050" y="222250"/>
                </a:lnTo>
                <a:lnTo>
                  <a:pt x="222250" y="323850"/>
                </a:lnTo>
                <a:lnTo>
                  <a:pt x="69850" y="374650"/>
                </a:lnTo>
                <a:lnTo>
                  <a:pt x="0" y="38100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A9BE1E4-FBA5-1B2F-0489-4E7D278340EE}"/>
              </a:ext>
            </a:extLst>
          </p:cNvPr>
          <p:cNvSpPr/>
          <p:nvPr/>
        </p:nvSpPr>
        <p:spPr>
          <a:xfrm>
            <a:off x="3543300" y="2628900"/>
            <a:ext cx="342900" cy="457200"/>
          </a:xfrm>
          <a:custGeom>
            <a:avLst/>
            <a:gdLst>
              <a:gd name="connsiteX0" fmla="*/ 273050 w 342900"/>
              <a:gd name="connsiteY0" fmla="*/ 0 h 457200"/>
              <a:gd name="connsiteX1" fmla="*/ 127000 w 342900"/>
              <a:gd name="connsiteY1" fmla="*/ 69850 h 457200"/>
              <a:gd name="connsiteX2" fmla="*/ 31750 w 342900"/>
              <a:gd name="connsiteY2" fmla="*/ 152400 h 457200"/>
              <a:gd name="connsiteX3" fmla="*/ 0 w 342900"/>
              <a:gd name="connsiteY3" fmla="*/ 292100 h 457200"/>
              <a:gd name="connsiteX4" fmla="*/ 19050 w 342900"/>
              <a:gd name="connsiteY4" fmla="*/ 419100 h 457200"/>
              <a:gd name="connsiteX5" fmla="*/ 120650 w 342900"/>
              <a:gd name="connsiteY5" fmla="*/ 457200 h 457200"/>
              <a:gd name="connsiteX6" fmla="*/ 241300 w 342900"/>
              <a:gd name="connsiteY6" fmla="*/ 387350 h 457200"/>
              <a:gd name="connsiteX7" fmla="*/ 304800 w 342900"/>
              <a:gd name="connsiteY7" fmla="*/ 311150 h 457200"/>
              <a:gd name="connsiteX8" fmla="*/ 342900 w 342900"/>
              <a:gd name="connsiteY8" fmla="*/ 120650 h 457200"/>
              <a:gd name="connsiteX9" fmla="*/ 330200 w 342900"/>
              <a:gd name="connsiteY9" fmla="*/ 31750 h 457200"/>
              <a:gd name="connsiteX10" fmla="*/ 273050 w 342900"/>
              <a:gd name="connsiteY10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2900" h="457200">
                <a:moveTo>
                  <a:pt x="273050" y="0"/>
                </a:moveTo>
                <a:lnTo>
                  <a:pt x="127000" y="69850"/>
                </a:lnTo>
                <a:lnTo>
                  <a:pt x="31750" y="152400"/>
                </a:lnTo>
                <a:lnTo>
                  <a:pt x="0" y="292100"/>
                </a:lnTo>
                <a:lnTo>
                  <a:pt x="19050" y="419100"/>
                </a:lnTo>
                <a:lnTo>
                  <a:pt x="120650" y="457200"/>
                </a:lnTo>
                <a:lnTo>
                  <a:pt x="241300" y="387350"/>
                </a:lnTo>
                <a:lnTo>
                  <a:pt x="304800" y="311150"/>
                </a:lnTo>
                <a:lnTo>
                  <a:pt x="342900" y="120650"/>
                </a:lnTo>
                <a:lnTo>
                  <a:pt x="330200" y="31750"/>
                </a:lnTo>
                <a:lnTo>
                  <a:pt x="273050" y="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73B4E5D-7B20-054E-2136-1AE69D7F3345}"/>
              </a:ext>
            </a:extLst>
          </p:cNvPr>
          <p:cNvSpPr/>
          <p:nvPr/>
        </p:nvSpPr>
        <p:spPr>
          <a:xfrm>
            <a:off x="7181850" y="2603500"/>
            <a:ext cx="355600" cy="374650"/>
          </a:xfrm>
          <a:custGeom>
            <a:avLst/>
            <a:gdLst>
              <a:gd name="connsiteX0" fmla="*/ 69850 w 355600"/>
              <a:gd name="connsiteY0" fmla="*/ 374650 h 374650"/>
              <a:gd name="connsiteX1" fmla="*/ 171450 w 355600"/>
              <a:gd name="connsiteY1" fmla="*/ 374650 h 374650"/>
              <a:gd name="connsiteX2" fmla="*/ 292100 w 355600"/>
              <a:gd name="connsiteY2" fmla="*/ 330200 h 374650"/>
              <a:gd name="connsiteX3" fmla="*/ 323850 w 355600"/>
              <a:gd name="connsiteY3" fmla="*/ 222250 h 374650"/>
              <a:gd name="connsiteX4" fmla="*/ 355600 w 355600"/>
              <a:gd name="connsiteY4" fmla="*/ 101600 h 374650"/>
              <a:gd name="connsiteX5" fmla="*/ 317500 w 355600"/>
              <a:gd name="connsiteY5" fmla="*/ 44450 h 374650"/>
              <a:gd name="connsiteX6" fmla="*/ 285750 w 355600"/>
              <a:gd name="connsiteY6" fmla="*/ 0 h 374650"/>
              <a:gd name="connsiteX7" fmla="*/ 158750 w 355600"/>
              <a:gd name="connsiteY7" fmla="*/ 25400 h 374650"/>
              <a:gd name="connsiteX8" fmla="*/ 76200 w 355600"/>
              <a:gd name="connsiteY8" fmla="*/ 127000 h 374650"/>
              <a:gd name="connsiteX9" fmla="*/ 25400 w 355600"/>
              <a:gd name="connsiteY9" fmla="*/ 196850 h 374650"/>
              <a:gd name="connsiteX10" fmla="*/ 0 w 355600"/>
              <a:gd name="connsiteY10" fmla="*/ 298450 h 374650"/>
              <a:gd name="connsiteX11" fmla="*/ 69850 w 355600"/>
              <a:gd name="connsiteY11" fmla="*/ 3746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5600" h="374650">
                <a:moveTo>
                  <a:pt x="69850" y="374650"/>
                </a:moveTo>
                <a:lnTo>
                  <a:pt x="171450" y="374650"/>
                </a:lnTo>
                <a:lnTo>
                  <a:pt x="292100" y="330200"/>
                </a:lnTo>
                <a:lnTo>
                  <a:pt x="323850" y="222250"/>
                </a:lnTo>
                <a:lnTo>
                  <a:pt x="355600" y="101600"/>
                </a:lnTo>
                <a:lnTo>
                  <a:pt x="317500" y="44450"/>
                </a:lnTo>
                <a:lnTo>
                  <a:pt x="285750" y="0"/>
                </a:lnTo>
                <a:lnTo>
                  <a:pt x="158750" y="25400"/>
                </a:lnTo>
                <a:lnTo>
                  <a:pt x="76200" y="127000"/>
                </a:lnTo>
                <a:lnTo>
                  <a:pt x="25400" y="196850"/>
                </a:lnTo>
                <a:lnTo>
                  <a:pt x="0" y="298450"/>
                </a:lnTo>
                <a:lnTo>
                  <a:pt x="69850" y="37465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390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CFE20D-4A9D-35F3-7BC0-D2D4765FF659}"/>
              </a:ext>
            </a:extLst>
          </p:cNvPr>
          <p:cNvSpPr txBox="1"/>
          <p:nvPr/>
        </p:nvSpPr>
        <p:spPr>
          <a:xfrm>
            <a:off x="344049" y="1980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/>
              <a:t>A25 </a:t>
            </a:r>
            <a:r>
              <a:rPr lang="en-SG" sz="1800" dirty="0" err="1"/>
              <a:t>Farside</a:t>
            </a:r>
            <a:r>
              <a:rPr lang="en-SG" sz="1800" dirty="0"/>
              <a:t> Pad 7</a:t>
            </a:r>
          </a:p>
          <a:p>
            <a:r>
              <a:rPr lang="en-SG" sz="1800" dirty="0"/>
              <a:t>Post Pull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89EB0-E7FE-8BA6-577E-F1BB01A5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433"/>
            <a:ext cx="12192000" cy="5053622"/>
          </a:xfrm>
          <a:prstGeom prst="rect">
            <a:avLst/>
          </a:prstGeom>
        </p:spPr>
      </p:pic>
      <p:pic>
        <p:nvPicPr>
          <p:cNvPr id="3" name="Picture 2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5E1D60EE-F5FA-45A7-51A7-AF7D533957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38636" r="26394" b="5361"/>
          <a:stretch/>
        </p:blipFill>
        <p:spPr>
          <a:xfrm rot="10800000">
            <a:off x="2189014" y="1274620"/>
            <a:ext cx="3297383" cy="36945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698EE2-73C6-06C5-B708-023C253D096E}"/>
              </a:ext>
            </a:extLst>
          </p:cNvPr>
          <p:cNvCxnSpPr/>
          <p:nvPr/>
        </p:nvCxnSpPr>
        <p:spPr>
          <a:xfrm flipH="1">
            <a:off x="1607127" y="3352800"/>
            <a:ext cx="54309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D0671F-6024-4155-FFFB-A93C909953F3}"/>
              </a:ext>
            </a:extLst>
          </p:cNvPr>
          <p:cNvCxnSpPr>
            <a:cxnSpLocks/>
          </p:cNvCxnSpPr>
          <p:nvPr/>
        </p:nvCxnSpPr>
        <p:spPr>
          <a:xfrm flipH="1">
            <a:off x="415636" y="2760354"/>
            <a:ext cx="65901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BECA56-D130-3828-ED8C-F42D7C3558C4}"/>
              </a:ext>
            </a:extLst>
          </p:cNvPr>
          <p:cNvCxnSpPr/>
          <p:nvPr/>
        </p:nvCxnSpPr>
        <p:spPr>
          <a:xfrm flipV="1">
            <a:off x="415636" y="1052945"/>
            <a:ext cx="0" cy="4359564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62767C-9818-B7C0-F0FA-0520F623BDCF}"/>
              </a:ext>
            </a:extLst>
          </p:cNvPr>
          <p:cNvCxnSpPr>
            <a:cxnSpLocks/>
          </p:cNvCxnSpPr>
          <p:nvPr/>
        </p:nvCxnSpPr>
        <p:spPr>
          <a:xfrm flipH="1">
            <a:off x="344049" y="1985819"/>
            <a:ext cx="67864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219538-17A2-9216-C553-4C0CCF117B53}"/>
              </a:ext>
            </a:extLst>
          </p:cNvPr>
          <p:cNvCxnSpPr>
            <a:cxnSpLocks/>
          </p:cNvCxnSpPr>
          <p:nvPr/>
        </p:nvCxnSpPr>
        <p:spPr>
          <a:xfrm flipH="1">
            <a:off x="258618" y="3754583"/>
            <a:ext cx="69434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CBCDA-CB1E-A8CA-A912-22423810CB93}"/>
              </a:ext>
            </a:extLst>
          </p:cNvPr>
          <p:cNvCxnSpPr>
            <a:cxnSpLocks/>
          </p:cNvCxnSpPr>
          <p:nvPr/>
        </p:nvCxnSpPr>
        <p:spPr>
          <a:xfrm flipH="1">
            <a:off x="258618" y="4378038"/>
            <a:ext cx="69434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94C0C3-8067-EA20-87EA-36CF0776ADA7}"/>
              </a:ext>
            </a:extLst>
          </p:cNvPr>
          <p:cNvSpPr txBox="1"/>
          <p:nvPr/>
        </p:nvSpPr>
        <p:spPr>
          <a:xfrm>
            <a:off x="487224" y="1677283"/>
            <a:ext cx="178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-0.2984um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142839-51D7-84A4-10BD-C227292374FC}"/>
              </a:ext>
            </a:extLst>
          </p:cNvPr>
          <p:cNvSpPr txBox="1"/>
          <p:nvPr/>
        </p:nvSpPr>
        <p:spPr>
          <a:xfrm>
            <a:off x="344049" y="2448397"/>
            <a:ext cx="178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-0.354626um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CBD929-EFF5-D346-6CDF-2CBCCDFEB290}"/>
              </a:ext>
            </a:extLst>
          </p:cNvPr>
          <p:cNvSpPr txBox="1"/>
          <p:nvPr/>
        </p:nvSpPr>
        <p:spPr>
          <a:xfrm>
            <a:off x="1603164" y="3059668"/>
            <a:ext cx="178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6.548um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DED7D-B279-F9AB-DF2B-1319620CE140}"/>
              </a:ext>
            </a:extLst>
          </p:cNvPr>
          <p:cNvSpPr txBox="1"/>
          <p:nvPr/>
        </p:nvSpPr>
        <p:spPr>
          <a:xfrm>
            <a:off x="1165262" y="3474094"/>
            <a:ext cx="178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-0.5135um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04DA7C-84D0-35CC-A5C9-6FF5800B22A5}"/>
              </a:ext>
            </a:extLst>
          </p:cNvPr>
          <p:cNvSpPr txBox="1"/>
          <p:nvPr/>
        </p:nvSpPr>
        <p:spPr>
          <a:xfrm>
            <a:off x="443676" y="4027492"/>
            <a:ext cx="178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-0.2292um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38CD92-C03B-CB93-23D3-AC99A78E8337}"/>
              </a:ext>
            </a:extLst>
          </p:cNvPr>
          <p:cNvCxnSpPr/>
          <p:nvPr/>
        </p:nvCxnSpPr>
        <p:spPr>
          <a:xfrm>
            <a:off x="3981450" y="751433"/>
            <a:ext cx="0" cy="5262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F10643-C95F-E405-1FC1-C6999E13DC63}"/>
              </a:ext>
            </a:extLst>
          </p:cNvPr>
          <p:cNvCxnSpPr/>
          <p:nvPr/>
        </p:nvCxnSpPr>
        <p:spPr>
          <a:xfrm>
            <a:off x="3667125" y="718811"/>
            <a:ext cx="0" cy="5262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71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2D6953DD-0FB7-B681-791E-C6D36E08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38636" r="26394" b="5361"/>
          <a:stretch/>
        </p:blipFill>
        <p:spPr>
          <a:xfrm rot="10800000">
            <a:off x="3798738" y="-304673"/>
            <a:ext cx="6469211" cy="72483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C4067-058B-18FE-3656-5714DC4A64C3}"/>
              </a:ext>
            </a:extLst>
          </p:cNvPr>
          <p:cNvSpPr txBox="1"/>
          <p:nvPr/>
        </p:nvSpPr>
        <p:spPr>
          <a:xfrm>
            <a:off x="866775" y="523875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PECVD Coating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A40CD-EA02-E386-21B6-75ED8F0D94BF}"/>
              </a:ext>
            </a:extLst>
          </p:cNvPr>
          <p:cNvSpPr txBox="1"/>
          <p:nvPr/>
        </p:nvSpPr>
        <p:spPr>
          <a:xfrm>
            <a:off x="842963" y="1631871"/>
            <a:ext cx="216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Layer beneath titanium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C9651-5F34-ED32-AD5A-2AF23EE47EE8}"/>
              </a:ext>
            </a:extLst>
          </p:cNvPr>
          <p:cNvSpPr txBox="1"/>
          <p:nvPr/>
        </p:nvSpPr>
        <p:spPr>
          <a:xfrm>
            <a:off x="866775" y="893207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Gold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F1D99-3567-DEEF-DF36-8AEE6E8B6FFD}"/>
              </a:ext>
            </a:extLst>
          </p:cNvPr>
          <p:cNvSpPr txBox="1"/>
          <p:nvPr/>
        </p:nvSpPr>
        <p:spPr>
          <a:xfrm>
            <a:off x="866775" y="126253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Adhesion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985BDB-3CE4-8223-71B1-7D42C6671401}"/>
              </a:ext>
            </a:extLst>
          </p:cNvPr>
          <p:cNvCxnSpPr>
            <a:stCxn id="3" idx="3"/>
          </p:cNvCxnSpPr>
          <p:nvPr/>
        </p:nvCxnSpPr>
        <p:spPr>
          <a:xfrm>
            <a:off x="3028950" y="708541"/>
            <a:ext cx="2409825" cy="553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C5ED53-1B8E-1416-0487-D80D4A7BF97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028950" y="708541"/>
            <a:ext cx="1362075" cy="3644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072A-09E1-300E-8E30-C079BFFB2DF0}"/>
              </a:ext>
            </a:extLst>
          </p:cNvPr>
          <p:cNvCxnSpPr>
            <a:stCxn id="5" idx="3"/>
          </p:cNvCxnSpPr>
          <p:nvPr/>
        </p:nvCxnSpPr>
        <p:spPr>
          <a:xfrm>
            <a:off x="3028950" y="1077873"/>
            <a:ext cx="2847975" cy="877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9CBBAD-0FDD-F453-60EC-A04C228A20C1}"/>
              </a:ext>
            </a:extLst>
          </p:cNvPr>
          <p:cNvCxnSpPr>
            <a:stCxn id="5" idx="3"/>
          </p:cNvCxnSpPr>
          <p:nvPr/>
        </p:nvCxnSpPr>
        <p:spPr>
          <a:xfrm>
            <a:off x="3028950" y="1077873"/>
            <a:ext cx="4004393" cy="14528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CDB68F-6F72-87B6-037B-059073EC8378}"/>
              </a:ext>
            </a:extLst>
          </p:cNvPr>
          <p:cNvCxnSpPr>
            <a:stCxn id="6" idx="3"/>
          </p:cNvCxnSpPr>
          <p:nvPr/>
        </p:nvCxnSpPr>
        <p:spPr>
          <a:xfrm>
            <a:off x="3028950" y="1447205"/>
            <a:ext cx="2667000" cy="981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0D15CC-1C82-713C-6181-C4CDF8EE2D6F}"/>
              </a:ext>
            </a:extLst>
          </p:cNvPr>
          <p:cNvCxnSpPr>
            <a:stCxn id="4" idx="3"/>
          </p:cNvCxnSpPr>
          <p:nvPr/>
        </p:nvCxnSpPr>
        <p:spPr>
          <a:xfrm>
            <a:off x="3005138" y="1955037"/>
            <a:ext cx="3624262" cy="2636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9D29A5-2A6D-84F2-980B-927483BCC1E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005138" y="1955037"/>
            <a:ext cx="4662487" cy="4396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6E8A93-6A90-9802-1EE4-1CAD4EADB0E6}"/>
              </a:ext>
            </a:extLst>
          </p:cNvPr>
          <p:cNvSpPr txBox="1"/>
          <p:nvPr/>
        </p:nvSpPr>
        <p:spPr>
          <a:xfrm>
            <a:off x="96399" y="235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/>
              <a:t>A25 </a:t>
            </a:r>
            <a:r>
              <a:rPr lang="en-SG" sz="1800" dirty="0" err="1"/>
              <a:t>Farside</a:t>
            </a:r>
            <a:r>
              <a:rPr lang="en-SG" sz="1800" dirty="0"/>
              <a:t> Pad 7</a:t>
            </a:r>
          </a:p>
          <a:p>
            <a:r>
              <a:rPr lang="en-SG" sz="1800" dirty="0"/>
              <a:t>Post Pull Test</a:t>
            </a:r>
          </a:p>
        </p:txBody>
      </p:sp>
    </p:spTree>
    <p:extLst>
      <p:ext uri="{BB962C8B-B14F-4D97-AF65-F5344CB8AC3E}">
        <p14:creationId xmlns:p14="http://schemas.microsoft.com/office/powerpoint/2010/main" val="3011727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object with a pattern&#10;&#10;AI-generated content may be incorrect.">
            <a:extLst>
              <a:ext uri="{FF2B5EF4-FFF2-40B4-BE49-F238E27FC236}">
                <a16:creationId xmlns:a16="http://schemas.microsoft.com/office/drawing/2014/main" id="{961AFDAD-5CD0-3792-CE33-40D13366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10667"/>
          <a:stretch/>
        </p:blipFill>
        <p:spPr>
          <a:xfrm rot="10800000">
            <a:off x="659131" y="762000"/>
            <a:ext cx="5143500" cy="4541520"/>
          </a:xfrm>
          <a:prstGeom prst="rect">
            <a:avLst/>
          </a:prstGeom>
        </p:spPr>
      </p:pic>
      <p:pic>
        <p:nvPicPr>
          <p:cNvPr id="7" name="Picture 6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C38C24DD-098C-2E50-DD2F-647BFC58A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2" b="9444"/>
          <a:stretch/>
        </p:blipFill>
        <p:spPr>
          <a:xfrm flipH="1">
            <a:off x="5802631" y="762001"/>
            <a:ext cx="5464396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8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5E41-61B4-0938-95F2-3B0637B7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Thoughts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CB10-44A2-2EB5-DC96-27B270E5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Bonds are mainly failing in the gold</a:t>
            </a:r>
          </a:p>
          <a:p>
            <a:r>
              <a:rPr lang="en-SG" dirty="0"/>
              <a:t>As the bond is pulled, the gold stretches and hence shows extension of 0.2um above the bottom.</a:t>
            </a:r>
          </a:p>
          <a:p>
            <a:pPr lvl="1"/>
            <a:r>
              <a:rPr lang="en-SG" dirty="0"/>
              <a:t>Sometimes PECVD remains attached on top, sometimes flakes off</a:t>
            </a:r>
          </a:p>
          <a:p>
            <a:pPr lvl="1"/>
            <a:r>
              <a:rPr lang="en-SG" dirty="0"/>
              <a:t>Curves up the gold layer underneath </a:t>
            </a:r>
          </a:p>
          <a:p>
            <a:r>
              <a:rPr lang="en-SG" dirty="0"/>
              <a:t>2 Main modes of failure, gold failure and glass failure</a:t>
            </a:r>
          </a:p>
          <a:p>
            <a:r>
              <a:rPr lang="en-SG" dirty="0"/>
              <a:t>Glass failure is created right underneath each via, and pulls out some glass from underneath.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9B3D8-2095-9426-C516-1CD1A2E9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19" y="118871"/>
            <a:ext cx="3014499" cy="21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4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CAAA6-D06E-279A-93AC-17A9EA24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49FDE7-5B20-4DD0-582D-021EE025FD87}"/>
              </a:ext>
            </a:extLst>
          </p:cNvPr>
          <p:cNvSpPr txBox="1"/>
          <p:nvPr/>
        </p:nvSpPr>
        <p:spPr>
          <a:xfrm>
            <a:off x="265174" y="201776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A25 </a:t>
            </a:r>
          </a:p>
          <a:p>
            <a:r>
              <a:rPr lang="en-SG" sz="2800" dirty="0"/>
              <a:t>Post Pull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7C1F9-04DB-8EBF-0118-357B0BED3FED}"/>
              </a:ext>
            </a:extLst>
          </p:cNvPr>
          <p:cNvSpPr txBox="1"/>
          <p:nvPr/>
        </p:nvSpPr>
        <p:spPr>
          <a:xfrm>
            <a:off x="265174" y="1106395"/>
            <a:ext cx="2799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Better alignment of pads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5C414-2A9A-7EBB-FC3A-4ECF46F344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04887" y="367896"/>
            <a:ext cx="8480842" cy="367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9502E-C994-FDB6-2812-992DC2B02E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b="8232"/>
          <a:stretch/>
        </p:blipFill>
        <p:spPr>
          <a:xfrm rot="10800000" flipH="1">
            <a:off x="2809403" y="3581399"/>
            <a:ext cx="8643870" cy="35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99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007B0-CA27-CF43-26CD-5B696CD3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CFB22EB-DC8B-499D-DB49-621AD230D27A}"/>
              </a:ext>
            </a:extLst>
          </p:cNvPr>
          <p:cNvSpPr txBox="1"/>
          <p:nvPr/>
        </p:nvSpPr>
        <p:spPr>
          <a:xfrm>
            <a:off x="265174" y="201776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A25 </a:t>
            </a:r>
            <a:r>
              <a:rPr lang="en-SG" sz="2800" dirty="0" err="1"/>
              <a:t>Farside</a:t>
            </a:r>
            <a:endParaRPr lang="en-SG" sz="2800" dirty="0"/>
          </a:p>
          <a:p>
            <a:r>
              <a:rPr lang="en-SG" sz="2800" dirty="0"/>
              <a:t>Post Pull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23EAB-DCE8-1572-6B89-81EB3D0B5669}"/>
              </a:ext>
            </a:extLst>
          </p:cNvPr>
          <p:cNvSpPr txBox="1"/>
          <p:nvPr/>
        </p:nvSpPr>
        <p:spPr>
          <a:xfrm>
            <a:off x="265174" y="1106395"/>
            <a:ext cx="2799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Better alignment of pads</a:t>
            </a:r>
          </a:p>
        </p:txBody>
      </p:sp>
      <p:pic>
        <p:nvPicPr>
          <p:cNvPr id="3" name="Picture 2" descr="A circular object with small dots&#10;&#10;AI-generated content may be incorrect.">
            <a:extLst>
              <a:ext uri="{FF2B5EF4-FFF2-40B4-BE49-F238E27FC236}">
                <a16:creationId xmlns:a16="http://schemas.microsoft.com/office/drawing/2014/main" id="{7696575D-CC20-F52E-702D-BD7018137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t="21851" r="3288" b="12948"/>
          <a:stretch/>
        </p:blipFill>
        <p:spPr>
          <a:xfrm>
            <a:off x="91011" y="1844842"/>
            <a:ext cx="3565133" cy="344315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01364BB-59BB-E9F6-8C8A-735806342156}"/>
              </a:ext>
            </a:extLst>
          </p:cNvPr>
          <p:cNvGrpSpPr/>
          <p:nvPr/>
        </p:nvGrpSpPr>
        <p:grpSpPr>
          <a:xfrm rot="10800000">
            <a:off x="3881600" y="1635091"/>
            <a:ext cx="8219389" cy="3862654"/>
            <a:chOff x="-18646191" y="874098"/>
            <a:chExt cx="17330531" cy="8612320"/>
          </a:xfrm>
        </p:grpSpPr>
        <p:pic>
          <p:nvPicPr>
            <p:cNvPr id="5" name="Picture 4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D666E0DD-BA7E-461B-2755-D58B8E34A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" t="25536" r="12962" b="11437"/>
            <a:stretch/>
          </p:blipFill>
          <p:spPr>
            <a:xfrm>
              <a:off x="-5852738" y="874098"/>
              <a:ext cx="4322333" cy="4288536"/>
            </a:xfrm>
            <a:prstGeom prst="rect">
              <a:avLst/>
            </a:prstGeom>
          </p:spPr>
        </p:pic>
        <p:pic>
          <p:nvPicPr>
            <p:cNvPr id="11" name="Picture 1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96EFB3B2-ABAA-CAD8-789B-18D38EFB1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06" t="28387" r="8481" b="10108"/>
            <a:stretch/>
          </p:blipFill>
          <p:spPr>
            <a:xfrm>
              <a:off x="-9988701" y="874098"/>
              <a:ext cx="4135963" cy="4218040"/>
            </a:xfrm>
            <a:prstGeom prst="rect">
              <a:avLst/>
            </a:prstGeom>
          </p:spPr>
        </p:pic>
        <p:pic>
          <p:nvPicPr>
            <p:cNvPr id="13" name="Picture 12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4696C51C-F310-F1A0-1F52-E7ED1615E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3" t="29733" r="10474" b="7734"/>
            <a:stretch/>
          </p:blipFill>
          <p:spPr>
            <a:xfrm>
              <a:off x="-14282659" y="874098"/>
              <a:ext cx="4293958" cy="4288536"/>
            </a:xfrm>
            <a:prstGeom prst="rect">
              <a:avLst/>
            </a:prstGeom>
          </p:spPr>
        </p:pic>
        <p:pic>
          <p:nvPicPr>
            <p:cNvPr id="15" name="Picture 14" descr="A close-up of a yellow object&#10;&#10;AI-generated content may be incorrect.">
              <a:extLst>
                <a:ext uri="{FF2B5EF4-FFF2-40B4-BE49-F238E27FC236}">
                  <a16:creationId xmlns:a16="http://schemas.microsoft.com/office/drawing/2014/main" id="{3C5807F5-BF81-CC2A-34E5-8253F8B4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2" t="31200" r="8482" b="6534"/>
            <a:stretch/>
          </p:blipFill>
          <p:spPr>
            <a:xfrm>
              <a:off x="-18646191" y="874098"/>
              <a:ext cx="4363532" cy="4270248"/>
            </a:xfrm>
            <a:prstGeom prst="rect">
              <a:avLst/>
            </a:prstGeom>
          </p:spPr>
        </p:pic>
        <p:pic>
          <p:nvPicPr>
            <p:cNvPr id="17" name="Picture 16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81E5EF84-0EC7-1A79-3ABA-59CD55894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4" t="30753" r="10391" b="6714"/>
            <a:stretch/>
          </p:blipFill>
          <p:spPr>
            <a:xfrm>
              <a:off x="-5637993" y="5197882"/>
              <a:ext cx="4322333" cy="4288536"/>
            </a:xfrm>
            <a:prstGeom prst="rect">
              <a:avLst/>
            </a:prstGeom>
          </p:spPr>
        </p:pic>
        <p:pic>
          <p:nvPicPr>
            <p:cNvPr id="19" name="Picture 18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DA48F0FA-DB69-1F64-621D-83A6E8269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0" t="34408" r="8546" b="4086"/>
            <a:stretch/>
          </p:blipFill>
          <p:spPr>
            <a:xfrm>
              <a:off x="-9960326" y="5233130"/>
              <a:ext cx="4322334" cy="4218040"/>
            </a:xfrm>
            <a:prstGeom prst="rect">
              <a:avLst/>
            </a:prstGeom>
          </p:spPr>
        </p:pic>
        <p:pic>
          <p:nvPicPr>
            <p:cNvPr id="21" name="Picture 2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818F5EFE-80E7-FF0D-4380-46B13BE2B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4" t="33979" r="8781" b="4517"/>
            <a:stretch/>
          </p:blipFill>
          <p:spPr>
            <a:xfrm>
              <a:off x="-14282659" y="5233130"/>
              <a:ext cx="4322333" cy="4218040"/>
            </a:xfrm>
            <a:prstGeom prst="rect">
              <a:avLst/>
            </a:prstGeom>
          </p:spPr>
        </p:pic>
        <p:pic>
          <p:nvPicPr>
            <p:cNvPr id="23" name="Picture 22" descr="A circular object with yellow liquid&#10;&#10;AI-generated content may be incorrect.">
              <a:extLst>
                <a:ext uri="{FF2B5EF4-FFF2-40B4-BE49-F238E27FC236}">
                  <a16:creationId xmlns:a16="http://schemas.microsoft.com/office/drawing/2014/main" id="{5D7F7B03-EEE6-87CB-8427-C6C7F51D9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33339" r="8209" b="4128"/>
            <a:stretch/>
          </p:blipFill>
          <p:spPr>
            <a:xfrm>
              <a:off x="-18604992" y="5162634"/>
              <a:ext cx="4322333" cy="4288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42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87647D-FC90-0098-2EC4-4A7BF99D5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DB6ABE4-149C-BA19-39B7-75C686BA3217}"/>
              </a:ext>
            </a:extLst>
          </p:cNvPr>
          <p:cNvSpPr txBox="1"/>
          <p:nvPr/>
        </p:nvSpPr>
        <p:spPr>
          <a:xfrm>
            <a:off x="265174" y="201776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A22 </a:t>
            </a:r>
          </a:p>
          <a:p>
            <a:r>
              <a:rPr lang="en-SG" sz="2800" dirty="0"/>
              <a:t>Post Pull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3CDA1-00EC-17F9-0AB8-42E97ECEA03C}"/>
              </a:ext>
            </a:extLst>
          </p:cNvPr>
          <p:cNvSpPr txBox="1"/>
          <p:nvPr/>
        </p:nvSpPr>
        <p:spPr>
          <a:xfrm>
            <a:off x="265173" y="1106395"/>
            <a:ext cx="276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Better alignment of Pads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A382-4851-FA46-DE7B-8602F606EB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04"/>
          <a:stretch/>
        </p:blipFill>
        <p:spPr>
          <a:xfrm>
            <a:off x="2947031" y="0"/>
            <a:ext cx="8643870" cy="3740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83E90A-E73E-4023-1327-8F153D59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9" t="17647"/>
          <a:stretch/>
        </p:blipFill>
        <p:spPr>
          <a:xfrm>
            <a:off x="3039411" y="3468551"/>
            <a:ext cx="8730689" cy="33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55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6AF98-E25F-F6D0-DBDC-72573A74A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BC1894-DFA1-249D-A808-B180E77A45E9}"/>
              </a:ext>
            </a:extLst>
          </p:cNvPr>
          <p:cNvSpPr txBox="1"/>
          <p:nvPr/>
        </p:nvSpPr>
        <p:spPr>
          <a:xfrm>
            <a:off x="265174" y="201776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A25 Nearside</a:t>
            </a:r>
          </a:p>
          <a:p>
            <a:r>
              <a:rPr lang="en-SG" sz="2800" dirty="0"/>
              <a:t>Post Pull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07F3E-7A71-2723-002B-EB7625CF6706}"/>
              </a:ext>
            </a:extLst>
          </p:cNvPr>
          <p:cNvSpPr txBox="1"/>
          <p:nvPr/>
        </p:nvSpPr>
        <p:spPr>
          <a:xfrm>
            <a:off x="265174" y="1106395"/>
            <a:ext cx="2799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Better alignment of pads</a:t>
            </a:r>
          </a:p>
        </p:txBody>
      </p:sp>
      <p:pic>
        <p:nvPicPr>
          <p:cNvPr id="4" name="Picture 3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07FD3B5A-7D32-9BA3-0DB3-A9F047447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5" t="30125" r="5644" b="11208"/>
          <a:stretch/>
        </p:blipFill>
        <p:spPr>
          <a:xfrm flipH="1">
            <a:off x="-1857122" y="-1697933"/>
            <a:ext cx="9418320" cy="885483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A58BB80-3ABB-2AAF-4B0A-51EAC4AA5C67}"/>
              </a:ext>
            </a:extLst>
          </p:cNvPr>
          <p:cNvGrpSpPr/>
          <p:nvPr/>
        </p:nvGrpSpPr>
        <p:grpSpPr>
          <a:xfrm flipH="1">
            <a:off x="4095481" y="2899668"/>
            <a:ext cx="8419936" cy="4257229"/>
            <a:chOff x="-16576982" y="-4012543"/>
            <a:chExt cx="17510001" cy="8687904"/>
          </a:xfrm>
        </p:grpSpPr>
        <p:pic>
          <p:nvPicPr>
            <p:cNvPr id="25" name="Picture 24" descr="A close-up of a cell&#10;&#10;AI-generated content may be incorrect.">
              <a:extLst>
                <a:ext uri="{FF2B5EF4-FFF2-40B4-BE49-F238E27FC236}">
                  <a16:creationId xmlns:a16="http://schemas.microsoft.com/office/drawing/2014/main" id="{F66B90AE-CA9D-3835-74A9-2079D7240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8" t="30000" r="8307" b="4445"/>
            <a:stretch/>
          </p:blipFill>
          <p:spPr>
            <a:xfrm>
              <a:off x="-3448967" y="160992"/>
              <a:ext cx="4381986" cy="4495801"/>
            </a:xfrm>
            <a:prstGeom prst="rect">
              <a:avLst/>
            </a:prstGeom>
          </p:spPr>
        </p:pic>
        <p:pic>
          <p:nvPicPr>
            <p:cNvPr id="7" name="Picture 6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B6E2DFFF-EC53-3CAC-6A0C-EBCD7D2BF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1" t="30045" r="7968" b="6697"/>
            <a:stretch/>
          </p:blipFill>
          <p:spPr>
            <a:xfrm>
              <a:off x="-3384457" y="-4000992"/>
              <a:ext cx="4317476" cy="4338177"/>
            </a:xfrm>
            <a:prstGeom prst="rect">
              <a:avLst/>
            </a:prstGeom>
          </p:spPr>
        </p:pic>
        <p:pic>
          <p:nvPicPr>
            <p:cNvPr id="12" name="Picture 11" descr="A close-up of a cell&#10;&#10;AI-generated content may be incorrect.">
              <a:extLst>
                <a:ext uri="{FF2B5EF4-FFF2-40B4-BE49-F238E27FC236}">
                  <a16:creationId xmlns:a16="http://schemas.microsoft.com/office/drawing/2014/main" id="{81AE4686-D936-539D-2409-95AAC590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9" t="30046" r="12551" b="7628"/>
            <a:stretch/>
          </p:blipFill>
          <p:spPr>
            <a:xfrm>
              <a:off x="-7766442" y="-4012543"/>
              <a:ext cx="4381986" cy="4338178"/>
            </a:xfrm>
            <a:prstGeom prst="rect">
              <a:avLst/>
            </a:prstGeom>
          </p:spPr>
        </p:pic>
        <p:pic>
          <p:nvPicPr>
            <p:cNvPr id="16" name="Picture 15" descr="A close-up of a cell&#10;&#10;AI-generated content may be incorrect.">
              <a:extLst>
                <a:ext uri="{FF2B5EF4-FFF2-40B4-BE49-F238E27FC236}">
                  <a16:creationId xmlns:a16="http://schemas.microsoft.com/office/drawing/2014/main" id="{33E1B521-4244-38A8-4239-F7DF6D5C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2" t="30045" r="7969" b="6529"/>
            <a:stretch/>
          </p:blipFill>
          <p:spPr>
            <a:xfrm>
              <a:off x="-12194996" y="-4012543"/>
              <a:ext cx="4428552" cy="4349726"/>
            </a:xfrm>
            <a:prstGeom prst="rect">
              <a:avLst/>
            </a:prstGeom>
          </p:spPr>
        </p:pic>
        <p:pic>
          <p:nvPicPr>
            <p:cNvPr id="20" name="Picture 19" descr="A close-up of a cell&#10;&#10;AI-generated content may be incorrect.">
              <a:extLst>
                <a:ext uri="{FF2B5EF4-FFF2-40B4-BE49-F238E27FC236}">
                  <a16:creationId xmlns:a16="http://schemas.microsoft.com/office/drawing/2014/main" id="{9563AD75-D9DB-E60C-CBB3-10C5642D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1" t="30046" r="8872" b="6800"/>
            <a:stretch/>
          </p:blipFill>
          <p:spPr>
            <a:xfrm>
              <a:off x="-16576982" y="-4012542"/>
              <a:ext cx="4381986" cy="4331156"/>
            </a:xfrm>
            <a:prstGeom prst="rect">
              <a:avLst/>
            </a:prstGeom>
          </p:spPr>
        </p:pic>
        <p:pic>
          <p:nvPicPr>
            <p:cNvPr id="27" name="Picture 26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FF89B9BF-8D4B-4ACC-C58A-27A1D9137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5" t="31389" r="8435" b="5354"/>
            <a:stretch/>
          </p:blipFill>
          <p:spPr>
            <a:xfrm>
              <a:off x="-7859577" y="318614"/>
              <a:ext cx="4428553" cy="4338177"/>
            </a:xfrm>
            <a:prstGeom prst="rect">
              <a:avLst/>
            </a:prstGeom>
          </p:spPr>
        </p:pic>
        <p:pic>
          <p:nvPicPr>
            <p:cNvPr id="29" name="Picture 28" descr="A close-up of a round object&#10;&#10;AI-generated content may be incorrect.">
              <a:extLst>
                <a:ext uri="{FF2B5EF4-FFF2-40B4-BE49-F238E27FC236}">
                  <a16:creationId xmlns:a16="http://schemas.microsoft.com/office/drawing/2014/main" id="{9A60D655-5E50-4919-BD22-34EF5B876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5" t="31213" r="8486" b="5361"/>
            <a:stretch/>
          </p:blipFill>
          <p:spPr>
            <a:xfrm>
              <a:off x="-12241563" y="325634"/>
              <a:ext cx="4428553" cy="4349727"/>
            </a:xfrm>
            <a:prstGeom prst="rect">
              <a:avLst/>
            </a:prstGeom>
          </p:spPr>
        </p:pic>
        <p:pic>
          <p:nvPicPr>
            <p:cNvPr id="31" name="Picture 30" descr="A close-up of a cell&#10;&#10;AI-generated content may be incorrect.">
              <a:extLst>
                <a:ext uri="{FF2B5EF4-FFF2-40B4-BE49-F238E27FC236}">
                  <a16:creationId xmlns:a16="http://schemas.microsoft.com/office/drawing/2014/main" id="{8DEC21DA-1F1A-835D-CAA7-9C3BFF8C2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6" t="30935" r="8518" b="5639"/>
            <a:stretch/>
          </p:blipFill>
          <p:spPr>
            <a:xfrm>
              <a:off x="-16576982" y="318614"/>
              <a:ext cx="4381987" cy="4349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307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D3450-4893-3186-4784-D1B95A27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795"/>
            <a:ext cx="12192000" cy="557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2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926C25-7FC3-5FFF-6B1F-624B7563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2884"/>
            <a:ext cx="12192000" cy="4723951"/>
          </a:xfrm>
          <a:prstGeom prst="rect">
            <a:avLst/>
          </a:prstGeom>
        </p:spPr>
      </p:pic>
      <p:pic>
        <p:nvPicPr>
          <p:cNvPr id="2" name="Picture 1" descr="A close-up of a microscope&#10;&#10;AI-generated content may be incorrect.">
            <a:extLst>
              <a:ext uri="{FF2B5EF4-FFF2-40B4-BE49-F238E27FC236}">
                <a16:creationId xmlns:a16="http://schemas.microsoft.com/office/drawing/2014/main" id="{FA1885B1-055C-EF8F-57FB-63353210B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" t="25536" r="12962" b="11437"/>
          <a:stretch/>
        </p:blipFill>
        <p:spPr>
          <a:xfrm>
            <a:off x="2068641" y="1424220"/>
            <a:ext cx="3941993" cy="36986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348DC-6CA2-C809-E81F-8F3D98BE7816}"/>
              </a:ext>
            </a:extLst>
          </p:cNvPr>
          <p:cNvSpPr txBox="1"/>
          <p:nvPr/>
        </p:nvSpPr>
        <p:spPr>
          <a:xfrm>
            <a:off x="265174" y="201776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A25 </a:t>
            </a:r>
            <a:r>
              <a:rPr lang="en-SG" sz="2800" dirty="0" err="1"/>
              <a:t>Farside</a:t>
            </a:r>
            <a:r>
              <a:rPr lang="en-SG" sz="2800" dirty="0"/>
              <a:t> Pad 8</a:t>
            </a:r>
          </a:p>
          <a:p>
            <a:r>
              <a:rPr lang="en-SG" sz="2800" dirty="0"/>
              <a:t>Post Pull Test</a:t>
            </a:r>
          </a:p>
        </p:txBody>
      </p:sp>
      <p:pic>
        <p:nvPicPr>
          <p:cNvPr id="7" name="Picture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5766ED3C-B1B1-CCBB-7624-5D70E44952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22592" r="7997" b="14259"/>
          <a:stretch/>
        </p:blipFill>
        <p:spPr>
          <a:xfrm rot="10800000" flipH="1">
            <a:off x="6010722" y="1424220"/>
            <a:ext cx="3940288" cy="36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CB1FCC-F214-0915-B396-6752462E6A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04"/>
          <a:stretch/>
        </p:blipFill>
        <p:spPr>
          <a:xfrm>
            <a:off x="2594987" y="-311463"/>
            <a:ext cx="8643870" cy="3740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D1C17-7081-C0DB-4E49-11638C43B0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9" t="17647"/>
          <a:stretch/>
        </p:blipFill>
        <p:spPr>
          <a:xfrm>
            <a:off x="3039411" y="3468551"/>
            <a:ext cx="8730689" cy="3395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95E23-CD80-192C-AEE5-9394247EF5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 flipH="1">
            <a:off x="2809403" y="3262261"/>
            <a:ext cx="8643870" cy="387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75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4667-4595-6D5D-DFD0-FBDD05F0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2E62-7421-B3C8-05C0-F2977CEAA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Annealing has changed the failure point</a:t>
            </a:r>
          </a:p>
          <a:p>
            <a:pPr lvl="1"/>
            <a:r>
              <a:rPr lang="en-SG" dirty="0"/>
              <a:t>No longer seeing failure in titanium, but earlier up </a:t>
            </a:r>
          </a:p>
          <a:p>
            <a:pPr lvl="1"/>
            <a:r>
              <a:rPr lang="en-SG"/>
              <a:t>No 1um ‘nubs’ on top of PECVD</a:t>
            </a:r>
            <a:endParaRPr lang="en-SG" dirty="0"/>
          </a:p>
          <a:p>
            <a:r>
              <a:rPr lang="en-SG" dirty="0"/>
              <a:t>Bond is also weaker than before</a:t>
            </a:r>
          </a:p>
          <a:p>
            <a:r>
              <a:rPr lang="en-SG" dirty="0"/>
              <a:t>Still see some signs of bonds failing in the glass layer.</a:t>
            </a:r>
          </a:p>
        </p:txBody>
      </p:sp>
    </p:spTree>
    <p:extLst>
      <p:ext uri="{BB962C8B-B14F-4D97-AF65-F5344CB8AC3E}">
        <p14:creationId xmlns:p14="http://schemas.microsoft.com/office/powerpoint/2010/main" val="206177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1002FA-E010-DF03-95DA-3D9AC64EC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EA16D51-9065-90D5-869E-38004F7CFF3B}"/>
              </a:ext>
            </a:extLst>
          </p:cNvPr>
          <p:cNvSpPr txBox="1"/>
          <p:nvPr/>
        </p:nvSpPr>
        <p:spPr>
          <a:xfrm>
            <a:off x="265173" y="152288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A22 Nearside</a:t>
            </a:r>
          </a:p>
          <a:p>
            <a:r>
              <a:rPr lang="en-SG" sz="2800" dirty="0"/>
              <a:t>Post Pull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E8508-95E6-0BB4-AE76-A494637FA730}"/>
              </a:ext>
            </a:extLst>
          </p:cNvPr>
          <p:cNvSpPr txBox="1"/>
          <p:nvPr/>
        </p:nvSpPr>
        <p:spPr>
          <a:xfrm>
            <a:off x="265173" y="1106395"/>
            <a:ext cx="276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Better alignment of Pads</a:t>
            </a:r>
          </a:p>
        </p:txBody>
      </p:sp>
      <p:pic>
        <p:nvPicPr>
          <p:cNvPr id="7" name="Picture 6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A5F29A7-50BC-82BF-11BA-DFB26613F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0" t="17265" r="5568" b="9772"/>
          <a:stretch/>
        </p:blipFill>
        <p:spPr>
          <a:xfrm rot="10800000">
            <a:off x="-1040780" y="1530125"/>
            <a:ext cx="4179371" cy="464179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F3722F9-29BE-0DD7-3FCF-175EBE6AA2F6}"/>
              </a:ext>
            </a:extLst>
          </p:cNvPr>
          <p:cNvGrpSpPr/>
          <p:nvPr/>
        </p:nvGrpSpPr>
        <p:grpSpPr>
          <a:xfrm rot="10800000">
            <a:off x="3163374" y="601909"/>
            <a:ext cx="8902935" cy="4109520"/>
            <a:chOff x="2692131" y="1106395"/>
            <a:chExt cx="10924867" cy="5389960"/>
          </a:xfrm>
        </p:grpSpPr>
        <p:pic>
          <p:nvPicPr>
            <p:cNvPr id="12" name="Picture 11" descr="A close-up of a cell&#10;&#10;AI-generated content may be incorrect.">
              <a:extLst>
                <a:ext uri="{FF2B5EF4-FFF2-40B4-BE49-F238E27FC236}">
                  <a16:creationId xmlns:a16="http://schemas.microsoft.com/office/drawing/2014/main" id="{C45F8C74-E1A1-AA3D-76B6-9F4302E86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" t="18434" r="5197" b="16389"/>
            <a:stretch/>
          </p:blipFill>
          <p:spPr>
            <a:xfrm>
              <a:off x="2692131" y="1106395"/>
              <a:ext cx="2806700" cy="2654300"/>
            </a:xfrm>
            <a:prstGeom prst="rect">
              <a:avLst/>
            </a:prstGeom>
          </p:spPr>
        </p:pic>
        <p:pic>
          <p:nvPicPr>
            <p:cNvPr id="14" name="Picture 13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B83BF8C5-EAC5-7771-406B-8F3AF3AF1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0" t="21361" r="8765" b="16666"/>
            <a:stretch/>
          </p:blipFill>
          <p:spPr>
            <a:xfrm>
              <a:off x="5498831" y="1106395"/>
              <a:ext cx="2761361" cy="2654300"/>
            </a:xfrm>
            <a:prstGeom prst="rect">
              <a:avLst/>
            </a:prstGeom>
          </p:spPr>
        </p:pic>
        <p:pic>
          <p:nvPicPr>
            <p:cNvPr id="16" name="Picture 15" descr="A close-up of a cell&#10;&#10;AI-generated content may be incorrect.">
              <a:extLst>
                <a:ext uri="{FF2B5EF4-FFF2-40B4-BE49-F238E27FC236}">
                  <a16:creationId xmlns:a16="http://schemas.microsoft.com/office/drawing/2014/main" id="{8FBC4AAE-3B89-343A-A86F-039EA4B2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1" t="21070" r="7924" b="16481"/>
            <a:stretch/>
          </p:blipFill>
          <p:spPr>
            <a:xfrm>
              <a:off x="8229062" y="1106395"/>
              <a:ext cx="2761361" cy="2648762"/>
            </a:xfrm>
            <a:prstGeom prst="rect">
              <a:avLst/>
            </a:prstGeom>
          </p:spPr>
        </p:pic>
        <p:pic>
          <p:nvPicPr>
            <p:cNvPr id="18" name="Picture 17" descr="A close-up of a cell&#10;&#10;AI-generated content may be incorrect.">
              <a:extLst>
                <a:ext uri="{FF2B5EF4-FFF2-40B4-BE49-F238E27FC236}">
                  <a16:creationId xmlns:a16="http://schemas.microsoft.com/office/drawing/2014/main" id="{089A61DC-D300-6A9E-3039-7133F775D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9" t="21070" r="7924" b="15741"/>
            <a:stretch/>
          </p:blipFill>
          <p:spPr>
            <a:xfrm>
              <a:off x="10990423" y="1106395"/>
              <a:ext cx="2626575" cy="2648762"/>
            </a:xfrm>
            <a:prstGeom prst="rect">
              <a:avLst/>
            </a:prstGeom>
          </p:spPr>
        </p:pic>
        <p:pic>
          <p:nvPicPr>
            <p:cNvPr id="20" name="Picture 19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24FB9FD0-F434-EF47-66CA-1B6A3EE55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1" t="22592" r="7997" b="14259"/>
            <a:stretch/>
          </p:blipFill>
          <p:spPr>
            <a:xfrm>
              <a:off x="2692131" y="3755157"/>
              <a:ext cx="2730230" cy="2741198"/>
            </a:xfrm>
            <a:prstGeom prst="rect">
              <a:avLst/>
            </a:prstGeom>
          </p:spPr>
        </p:pic>
        <p:pic>
          <p:nvPicPr>
            <p:cNvPr id="22" name="Picture 21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23908135-9D58-36B9-B3F7-C5B2FB7C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2" t="23570" r="7267" b="13273"/>
            <a:stretch/>
          </p:blipFill>
          <p:spPr>
            <a:xfrm>
              <a:off x="5422361" y="3726179"/>
              <a:ext cx="2730230" cy="2730230"/>
            </a:xfrm>
            <a:prstGeom prst="rect">
              <a:avLst/>
            </a:prstGeom>
          </p:spPr>
        </p:pic>
        <p:pic>
          <p:nvPicPr>
            <p:cNvPr id="24" name="Picture 23" descr="A yellow and orange circle with dots&#10;&#10;AI-generated content may be incorrect.">
              <a:extLst>
                <a:ext uri="{FF2B5EF4-FFF2-40B4-BE49-F238E27FC236}">
                  <a16:creationId xmlns:a16="http://schemas.microsoft.com/office/drawing/2014/main" id="{159E614E-35E9-D03A-13C9-48F4B1197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3" t="23518" r="6048" b="14259"/>
            <a:stretch/>
          </p:blipFill>
          <p:spPr>
            <a:xfrm>
              <a:off x="8110479" y="3755157"/>
              <a:ext cx="2730230" cy="2666736"/>
            </a:xfrm>
            <a:prstGeom prst="rect">
              <a:avLst/>
            </a:prstGeom>
          </p:spPr>
        </p:pic>
        <p:pic>
          <p:nvPicPr>
            <p:cNvPr id="26" name="Picture 25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6E4736B1-D60D-17CB-56B0-51C7578E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" t="14259" r="18032" b="28519"/>
            <a:stretch/>
          </p:blipFill>
          <p:spPr>
            <a:xfrm>
              <a:off x="10838831" y="3710444"/>
              <a:ext cx="2626576" cy="2756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24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7F1B61-44FB-D3C7-BE96-2B5A647BE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188D7A-899A-8BDD-958C-E4548CB0D157}"/>
              </a:ext>
            </a:extLst>
          </p:cNvPr>
          <p:cNvSpPr txBox="1"/>
          <p:nvPr/>
        </p:nvSpPr>
        <p:spPr>
          <a:xfrm>
            <a:off x="265173" y="152288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A22 Nearside</a:t>
            </a:r>
          </a:p>
          <a:p>
            <a:r>
              <a:rPr lang="en-SG" sz="2800" dirty="0"/>
              <a:t>Post Pull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E87B4-FC3F-1A06-3A82-B2082F0209DA}"/>
              </a:ext>
            </a:extLst>
          </p:cNvPr>
          <p:cNvSpPr txBox="1"/>
          <p:nvPr/>
        </p:nvSpPr>
        <p:spPr>
          <a:xfrm>
            <a:off x="265173" y="1106395"/>
            <a:ext cx="27613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Better alignment of Pads</a:t>
            </a:r>
          </a:p>
          <a:p>
            <a:r>
              <a:rPr lang="en-SG" sz="1600" dirty="0"/>
              <a:t>Not much of a difference vs the non-annealed where vias have broken off.</a:t>
            </a:r>
          </a:p>
          <a:p>
            <a:r>
              <a:rPr lang="en-SG" sz="1600" dirty="0"/>
              <a:t>Vias have height of 5.9um</a:t>
            </a:r>
          </a:p>
          <a:p>
            <a:r>
              <a:rPr lang="en-SG" sz="1600" dirty="0"/>
              <a:t>Vias with misalignment are 7.6um.</a:t>
            </a:r>
          </a:p>
          <a:p>
            <a:r>
              <a:rPr lang="en-SG" sz="1600" dirty="0"/>
              <a:t>Visually inspecting shows that top of the vias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3235CD-558C-EA21-3F6F-CE8388F964BC}"/>
              </a:ext>
            </a:extLst>
          </p:cNvPr>
          <p:cNvGrpSpPr/>
          <p:nvPr/>
        </p:nvGrpSpPr>
        <p:grpSpPr>
          <a:xfrm rot="10800000">
            <a:off x="3163374" y="629341"/>
            <a:ext cx="8902935" cy="4109520"/>
            <a:chOff x="2692131" y="1106395"/>
            <a:chExt cx="10924867" cy="5389960"/>
          </a:xfrm>
        </p:grpSpPr>
        <p:pic>
          <p:nvPicPr>
            <p:cNvPr id="12" name="Picture 11" descr="A close-up of a cell&#10;&#10;AI-generated content may be incorrect.">
              <a:extLst>
                <a:ext uri="{FF2B5EF4-FFF2-40B4-BE49-F238E27FC236}">
                  <a16:creationId xmlns:a16="http://schemas.microsoft.com/office/drawing/2014/main" id="{F888C67D-2C6A-C115-857A-F8553D733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" t="18434" r="5197" b="16389"/>
            <a:stretch/>
          </p:blipFill>
          <p:spPr>
            <a:xfrm>
              <a:off x="2692131" y="1106395"/>
              <a:ext cx="2806700" cy="2654300"/>
            </a:xfrm>
            <a:prstGeom prst="rect">
              <a:avLst/>
            </a:prstGeom>
          </p:spPr>
        </p:pic>
        <p:pic>
          <p:nvPicPr>
            <p:cNvPr id="14" name="Picture 13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841ED7EC-3489-B0BD-433C-21E6083CF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0" t="21361" r="8765" b="16666"/>
            <a:stretch/>
          </p:blipFill>
          <p:spPr>
            <a:xfrm>
              <a:off x="5498831" y="1106395"/>
              <a:ext cx="2761361" cy="2654300"/>
            </a:xfrm>
            <a:prstGeom prst="rect">
              <a:avLst/>
            </a:prstGeom>
          </p:spPr>
        </p:pic>
        <p:pic>
          <p:nvPicPr>
            <p:cNvPr id="16" name="Picture 15" descr="A close-up of a cell&#10;&#10;AI-generated content may be incorrect.">
              <a:extLst>
                <a:ext uri="{FF2B5EF4-FFF2-40B4-BE49-F238E27FC236}">
                  <a16:creationId xmlns:a16="http://schemas.microsoft.com/office/drawing/2014/main" id="{92DF621D-7876-C762-251E-258C0C19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1" t="21070" r="7924" b="16481"/>
            <a:stretch/>
          </p:blipFill>
          <p:spPr>
            <a:xfrm>
              <a:off x="8229062" y="1106395"/>
              <a:ext cx="2761361" cy="2648762"/>
            </a:xfrm>
            <a:prstGeom prst="rect">
              <a:avLst/>
            </a:prstGeom>
          </p:spPr>
        </p:pic>
        <p:pic>
          <p:nvPicPr>
            <p:cNvPr id="18" name="Picture 17" descr="A close-up of a cell&#10;&#10;AI-generated content may be incorrect.">
              <a:extLst>
                <a:ext uri="{FF2B5EF4-FFF2-40B4-BE49-F238E27FC236}">
                  <a16:creationId xmlns:a16="http://schemas.microsoft.com/office/drawing/2014/main" id="{021E259E-6CDA-98C7-080A-63954BEA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9" t="21070" r="7924" b="15741"/>
            <a:stretch/>
          </p:blipFill>
          <p:spPr>
            <a:xfrm>
              <a:off x="10990423" y="1106395"/>
              <a:ext cx="2626575" cy="2648762"/>
            </a:xfrm>
            <a:prstGeom prst="rect">
              <a:avLst/>
            </a:prstGeom>
          </p:spPr>
        </p:pic>
        <p:pic>
          <p:nvPicPr>
            <p:cNvPr id="20" name="Picture 19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9EB25A55-0AD3-5E15-D120-5B5B3037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1" t="22592" r="7997" b="14259"/>
            <a:stretch/>
          </p:blipFill>
          <p:spPr>
            <a:xfrm>
              <a:off x="2692131" y="3755157"/>
              <a:ext cx="2730230" cy="2741198"/>
            </a:xfrm>
            <a:prstGeom prst="rect">
              <a:avLst/>
            </a:prstGeom>
          </p:spPr>
        </p:pic>
        <p:pic>
          <p:nvPicPr>
            <p:cNvPr id="22" name="Picture 21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ED5F437B-FB2E-5677-B328-8ABE0877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2" t="23570" r="7267" b="13273"/>
            <a:stretch/>
          </p:blipFill>
          <p:spPr>
            <a:xfrm>
              <a:off x="5422361" y="3726179"/>
              <a:ext cx="2730230" cy="2730230"/>
            </a:xfrm>
            <a:prstGeom prst="rect">
              <a:avLst/>
            </a:prstGeom>
          </p:spPr>
        </p:pic>
        <p:pic>
          <p:nvPicPr>
            <p:cNvPr id="24" name="Picture 23" descr="A yellow and orange circle with dots&#10;&#10;AI-generated content may be incorrect.">
              <a:extLst>
                <a:ext uri="{FF2B5EF4-FFF2-40B4-BE49-F238E27FC236}">
                  <a16:creationId xmlns:a16="http://schemas.microsoft.com/office/drawing/2014/main" id="{16686788-8D25-0373-59BC-FF2081BAB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3" t="23518" r="6048" b="14259"/>
            <a:stretch/>
          </p:blipFill>
          <p:spPr>
            <a:xfrm>
              <a:off x="8110479" y="3755157"/>
              <a:ext cx="2730230" cy="2666736"/>
            </a:xfrm>
            <a:prstGeom prst="rect">
              <a:avLst/>
            </a:prstGeom>
          </p:spPr>
        </p:pic>
        <p:pic>
          <p:nvPicPr>
            <p:cNvPr id="26" name="Picture 25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DFB4AC14-C236-9613-BF59-8FBD3799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" t="14259" r="18032" b="28519"/>
            <a:stretch/>
          </p:blipFill>
          <p:spPr>
            <a:xfrm>
              <a:off x="10838831" y="3710444"/>
              <a:ext cx="2626576" cy="275616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115A32-33A5-84BF-BC8A-7439793AD949}"/>
              </a:ext>
            </a:extLst>
          </p:cNvPr>
          <p:cNvSpPr txBox="1"/>
          <p:nvPr/>
        </p:nvSpPr>
        <p:spPr>
          <a:xfrm>
            <a:off x="3026534" y="180643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7.6um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140EEA-46F3-89F1-5303-DF6F802EF55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640897" y="549975"/>
            <a:ext cx="83378" cy="2783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A63540-5384-9ED6-681F-56051907A580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640897" y="549975"/>
            <a:ext cx="0" cy="745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99EC57-505B-87C1-BDF1-BD6E758DE121}"/>
              </a:ext>
            </a:extLst>
          </p:cNvPr>
          <p:cNvSpPr txBox="1"/>
          <p:nvPr/>
        </p:nvSpPr>
        <p:spPr>
          <a:xfrm>
            <a:off x="5829300" y="30468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5.9um</a:t>
            </a:r>
          </a:p>
        </p:txBody>
      </p:sp>
    </p:spTree>
    <p:extLst>
      <p:ext uri="{BB962C8B-B14F-4D97-AF65-F5344CB8AC3E}">
        <p14:creationId xmlns:p14="http://schemas.microsoft.com/office/powerpoint/2010/main" val="146064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B90343-007F-7EE4-F297-9B87214E6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C23D63-7DC5-35FA-7EF8-FACFA10A18C0}"/>
              </a:ext>
            </a:extLst>
          </p:cNvPr>
          <p:cNvSpPr txBox="1"/>
          <p:nvPr/>
        </p:nvSpPr>
        <p:spPr>
          <a:xfrm>
            <a:off x="265173" y="152288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A22 </a:t>
            </a:r>
            <a:r>
              <a:rPr lang="en-SG" sz="2800" dirty="0" err="1"/>
              <a:t>Farside</a:t>
            </a:r>
            <a:endParaRPr lang="en-SG" sz="2800" dirty="0"/>
          </a:p>
          <a:p>
            <a:r>
              <a:rPr lang="en-SG" sz="2800" dirty="0"/>
              <a:t>Post Pull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059AD-DF4C-E264-0B75-0094EE0EDE44}"/>
              </a:ext>
            </a:extLst>
          </p:cNvPr>
          <p:cNvSpPr txBox="1"/>
          <p:nvPr/>
        </p:nvSpPr>
        <p:spPr>
          <a:xfrm>
            <a:off x="265173" y="1106395"/>
            <a:ext cx="276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Better alignment of Pads</a:t>
            </a:r>
          </a:p>
        </p:txBody>
      </p:sp>
      <p:pic>
        <p:nvPicPr>
          <p:cNvPr id="3" name="Picture 2" descr="A circular object with a pattern&#10;&#10;AI-generated content may be incorrect.">
            <a:extLst>
              <a:ext uri="{FF2B5EF4-FFF2-40B4-BE49-F238E27FC236}">
                <a16:creationId xmlns:a16="http://schemas.microsoft.com/office/drawing/2014/main" id="{9294EA42-36C9-777A-A9F8-2DC455F6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" t="22611" r="6523" b="10305"/>
          <a:stretch/>
        </p:blipFill>
        <p:spPr>
          <a:xfrm rot="10800000">
            <a:off x="-326267" y="1827814"/>
            <a:ext cx="3352801" cy="33528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389FD99-B5DB-ACC5-CADE-80BD18977C67}"/>
              </a:ext>
            </a:extLst>
          </p:cNvPr>
          <p:cNvGrpSpPr/>
          <p:nvPr/>
        </p:nvGrpSpPr>
        <p:grpSpPr>
          <a:xfrm rot="10800000">
            <a:off x="3026534" y="1360912"/>
            <a:ext cx="9575698" cy="4286603"/>
            <a:chOff x="-32908058" y="961700"/>
            <a:chExt cx="17371925" cy="8456937"/>
          </a:xfrm>
        </p:grpSpPr>
        <p:pic>
          <p:nvPicPr>
            <p:cNvPr id="25" name="Picture 24" descr="A close-up of a yellow circle&#10;&#10;AI-generated content may be incorrect.">
              <a:extLst>
                <a:ext uri="{FF2B5EF4-FFF2-40B4-BE49-F238E27FC236}">
                  <a16:creationId xmlns:a16="http://schemas.microsoft.com/office/drawing/2014/main" id="{8E0EDD80-826D-B94B-29BC-926932BE6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15" t="24300" r="5767" b="14301"/>
            <a:stretch/>
          </p:blipFill>
          <p:spPr>
            <a:xfrm>
              <a:off x="-32904344" y="5190168"/>
              <a:ext cx="4342053" cy="4210773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07CAD0A-C2E5-BF24-A8D2-811CAF203E68}"/>
                </a:ext>
              </a:extLst>
            </p:cNvPr>
            <p:cNvGrpSpPr/>
            <p:nvPr/>
          </p:nvGrpSpPr>
          <p:grpSpPr>
            <a:xfrm>
              <a:off x="-32908058" y="961700"/>
              <a:ext cx="17371925" cy="8456937"/>
              <a:chOff x="-32908058" y="961700"/>
              <a:chExt cx="17371925" cy="8456937"/>
            </a:xfrm>
          </p:grpSpPr>
          <p:pic>
            <p:nvPicPr>
              <p:cNvPr id="10" name="Picture 9" descr="A close-up of a cell&#10;&#10;AI-generated content may be incorrect.">
                <a:extLst>
                  <a:ext uri="{FF2B5EF4-FFF2-40B4-BE49-F238E27FC236}">
                    <a16:creationId xmlns:a16="http://schemas.microsoft.com/office/drawing/2014/main" id="{761F3DFF-C0FA-DEE3-8B0B-86C445053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65" t="18553" r="8517" b="20048"/>
              <a:stretch/>
            </p:blipFill>
            <p:spPr>
              <a:xfrm>
                <a:off x="-28491562" y="979395"/>
                <a:ext cx="4342052" cy="4210773"/>
              </a:xfrm>
              <a:prstGeom prst="rect">
                <a:avLst/>
              </a:prstGeom>
            </p:spPr>
          </p:pic>
          <p:pic>
            <p:nvPicPr>
              <p:cNvPr id="13" name="Picture 12" descr="A close-up of a cell&#10;&#10;AI-generated content may be incorrect.">
                <a:extLst>
                  <a:ext uri="{FF2B5EF4-FFF2-40B4-BE49-F238E27FC236}">
                    <a16:creationId xmlns:a16="http://schemas.microsoft.com/office/drawing/2014/main" id="{769F6C3B-B4B8-DAB5-0BB4-77FB6FECE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7" t="18408" r="6765" b="20193"/>
              <a:stretch/>
            </p:blipFill>
            <p:spPr>
              <a:xfrm>
                <a:off x="-32908058" y="969405"/>
                <a:ext cx="4483509" cy="4210773"/>
              </a:xfrm>
              <a:prstGeom prst="rect">
                <a:avLst/>
              </a:prstGeom>
            </p:spPr>
          </p:pic>
          <p:pic>
            <p:nvPicPr>
              <p:cNvPr id="17" name="Picture 16" descr="A close-up of a cell&#10;&#10;AI-generated content may be incorrect.">
                <a:extLst>
                  <a:ext uri="{FF2B5EF4-FFF2-40B4-BE49-F238E27FC236}">
                    <a16:creationId xmlns:a16="http://schemas.microsoft.com/office/drawing/2014/main" id="{37143908-D442-7A03-EACF-CD80D8F76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1" t="21848" r="7331" b="16752"/>
              <a:stretch/>
            </p:blipFill>
            <p:spPr>
              <a:xfrm>
                <a:off x="-24220237" y="961700"/>
                <a:ext cx="4342052" cy="4210773"/>
              </a:xfrm>
              <a:prstGeom prst="rect">
                <a:avLst/>
              </a:prstGeom>
            </p:spPr>
          </p:pic>
          <p:pic>
            <p:nvPicPr>
              <p:cNvPr id="21" name="Picture 20" descr="A close up of a cell&#10;&#10;AI-generated content may be incorrect.">
                <a:extLst>
                  <a:ext uri="{FF2B5EF4-FFF2-40B4-BE49-F238E27FC236}">
                    <a16:creationId xmlns:a16="http://schemas.microsoft.com/office/drawing/2014/main" id="{4CC26A93-EB68-8C76-52DE-1E7D69C62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43" t="23568" r="8439" b="15032"/>
              <a:stretch/>
            </p:blipFill>
            <p:spPr>
              <a:xfrm>
                <a:off x="-19878185" y="969405"/>
                <a:ext cx="4342052" cy="4210773"/>
              </a:xfrm>
              <a:prstGeom prst="rect">
                <a:avLst/>
              </a:prstGeom>
            </p:spPr>
          </p:pic>
          <p:pic>
            <p:nvPicPr>
              <p:cNvPr id="29" name="Picture 28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A0D2FE48-5A7B-93AB-4CDE-79289EF1A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12" t="23292" r="7369" b="15309"/>
              <a:stretch/>
            </p:blipFill>
            <p:spPr>
              <a:xfrm>
                <a:off x="-28562291" y="5190168"/>
                <a:ext cx="4342054" cy="4210773"/>
              </a:xfrm>
              <a:prstGeom prst="rect">
                <a:avLst/>
              </a:prstGeom>
            </p:spPr>
          </p:pic>
          <p:pic>
            <p:nvPicPr>
              <p:cNvPr id="31" name="Picture 30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77D4F176-36DE-BC95-0053-1A1928CF5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31" t="23202" r="7651" b="15398"/>
              <a:stretch/>
            </p:blipFill>
            <p:spPr>
              <a:xfrm>
                <a:off x="-24220237" y="5207863"/>
                <a:ext cx="4342053" cy="4210774"/>
              </a:xfrm>
              <a:prstGeom prst="rect">
                <a:avLst/>
              </a:prstGeom>
            </p:spPr>
          </p:pic>
          <p:pic>
            <p:nvPicPr>
              <p:cNvPr id="33" name="Picture 32" descr="A close-up of a cell&#10;&#10;AI-generated content may be incorrect.">
                <a:extLst>
                  <a:ext uri="{FF2B5EF4-FFF2-40B4-BE49-F238E27FC236}">
                    <a16:creationId xmlns:a16="http://schemas.microsoft.com/office/drawing/2014/main" id="{D631B673-1EE9-0100-3DEE-7DED57627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62" t="24301" r="6420" b="14299"/>
              <a:stretch/>
            </p:blipFill>
            <p:spPr>
              <a:xfrm>
                <a:off x="-19878185" y="5172473"/>
                <a:ext cx="4342052" cy="42107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742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045A98-9D7C-1BF0-CAC5-EA0C01A5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" y="872647"/>
            <a:ext cx="10821187" cy="5748755"/>
          </a:xfrm>
          <a:prstGeom prst="rect">
            <a:avLst/>
          </a:prstGeom>
        </p:spPr>
      </p:pic>
      <p:pic>
        <p:nvPicPr>
          <p:cNvPr id="13" name="Picture 12" descr="A close-up of a microscope&#10;&#10;AI-generated content may be incorrect.">
            <a:extLst>
              <a:ext uri="{FF2B5EF4-FFF2-40B4-BE49-F238E27FC236}">
                <a16:creationId xmlns:a16="http://schemas.microsoft.com/office/drawing/2014/main" id="{41DE2239-8DE9-B463-BBE8-0BCEC5E145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t="14259" r="18032" b="28519"/>
          <a:stretch/>
        </p:blipFill>
        <p:spPr>
          <a:xfrm rot="10997781">
            <a:off x="4104707" y="1875220"/>
            <a:ext cx="3813180" cy="3743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C6240-B42F-CFB0-9CD2-1D61984AC119}"/>
              </a:ext>
            </a:extLst>
          </p:cNvPr>
          <p:cNvSpPr txBox="1"/>
          <p:nvPr/>
        </p:nvSpPr>
        <p:spPr>
          <a:xfrm>
            <a:off x="265173" y="152288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A22 Nearside Pad 1</a:t>
            </a:r>
          </a:p>
          <a:p>
            <a:r>
              <a:rPr lang="en-SG" sz="2800" dirty="0"/>
              <a:t>Post Pull Test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A4397E-DC1E-ECBD-DA76-AE5D28496E08}"/>
              </a:ext>
            </a:extLst>
          </p:cNvPr>
          <p:cNvCxnSpPr>
            <a:cxnSpLocks/>
          </p:cNvCxnSpPr>
          <p:nvPr/>
        </p:nvCxnSpPr>
        <p:spPr>
          <a:xfrm flipH="1">
            <a:off x="1352550" y="2809878"/>
            <a:ext cx="83439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F61A6E-F04F-216E-134E-FDA62DB9300E}"/>
              </a:ext>
            </a:extLst>
          </p:cNvPr>
          <p:cNvCxnSpPr/>
          <p:nvPr/>
        </p:nvCxnSpPr>
        <p:spPr>
          <a:xfrm flipH="1">
            <a:off x="1352550" y="3095625"/>
            <a:ext cx="8343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E28859-89F4-169C-BAFE-12BEE22B65A7}"/>
              </a:ext>
            </a:extLst>
          </p:cNvPr>
          <p:cNvCxnSpPr/>
          <p:nvPr/>
        </p:nvCxnSpPr>
        <p:spPr>
          <a:xfrm flipH="1">
            <a:off x="1352550" y="3419475"/>
            <a:ext cx="8343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5D1E1A-FD3A-8AA5-A616-E7FE990397C6}"/>
              </a:ext>
            </a:extLst>
          </p:cNvPr>
          <p:cNvCxnSpPr/>
          <p:nvPr/>
        </p:nvCxnSpPr>
        <p:spPr>
          <a:xfrm flipH="1">
            <a:off x="1352550" y="3629025"/>
            <a:ext cx="8343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C9E775-FD2D-EC16-F3CD-1AF076A761AA}"/>
              </a:ext>
            </a:extLst>
          </p:cNvPr>
          <p:cNvSpPr txBox="1"/>
          <p:nvPr/>
        </p:nvSpPr>
        <p:spPr>
          <a:xfrm>
            <a:off x="1309688" y="2914651"/>
            <a:ext cx="1087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-0.369891 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71F97-B36A-E054-9320-95B65187A0C3}"/>
              </a:ext>
            </a:extLst>
          </p:cNvPr>
          <p:cNvSpPr txBox="1"/>
          <p:nvPr/>
        </p:nvSpPr>
        <p:spPr>
          <a:xfrm>
            <a:off x="80963" y="3041609"/>
            <a:ext cx="10048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-0.556657 um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E24565-D050-911A-78E9-D73CCA7478C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85850" y="3168567"/>
            <a:ext cx="223838" cy="80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F0CD63-2A2A-B5C1-F7EA-0FBD10A12F5E}"/>
              </a:ext>
            </a:extLst>
          </p:cNvPr>
          <p:cNvCxnSpPr/>
          <p:nvPr/>
        </p:nvCxnSpPr>
        <p:spPr>
          <a:xfrm flipH="1">
            <a:off x="1352550" y="3735705"/>
            <a:ext cx="8343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E0BD3F-AF72-44F2-3071-F2E50DAF05F6}"/>
              </a:ext>
            </a:extLst>
          </p:cNvPr>
          <p:cNvCxnSpPr/>
          <p:nvPr/>
        </p:nvCxnSpPr>
        <p:spPr>
          <a:xfrm flipH="1">
            <a:off x="1352550" y="4061841"/>
            <a:ext cx="8343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935A80-9556-72B7-2050-DCD13493C953}"/>
              </a:ext>
            </a:extLst>
          </p:cNvPr>
          <p:cNvSpPr txBox="1"/>
          <p:nvPr/>
        </p:nvSpPr>
        <p:spPr>
          <a:xfrm>
            <a:off x="1352550" y="3885919"/>
            <a:ext cx="1087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-0.371221 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A720B3-2D90-3359-4674-7128D0643E3D}"/>
              </a:ext>
            </a:extLst>
          </p:cNvPr>
          <p:cNvSpPr txBox="1"/>
          <p:nvPr/>
        </p:nvSpPr>
        <p:spPr>
          <a:xfrm>
            <a:off x="1309687" y="3562069"/>
            <a:ext cx="1087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--0.427889um</a:t>
            </a:r>
          </a:p>
        </p:txBody>
      </p:sp>
    </p:spTree>
    <p:extLst>
      <p:ext uri="{BB962C8B-B14F-4D97-AF65-F5344CB8AC3E}">
        <p14:creationId xmlns:p14="http://schemas.microsoft.com/office/powerpoint/2010/main" val="224723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274C18-3997-9B0A-5A90-F61D51DB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2996315-3DE8-D675-4D25-69A06B06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879"/>
            <a:ext cx="12192000" cy="445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1A94E-E075-8CCF-7983-3A6FBCB0679A}"/>
              </a:ext>
            </a:extLst>
          </p:cNvPr>
          <p:cNvSpPr txBox="1"/>
          <p:nvPr/>
        </p:nvSpPr>
        <p:spPr>
          <a:xfrm>
            <a:off x="265173" y="152288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A22 Nearside Pad 7</a:t>
            </a:r>
          </a:p>
          <a:p>
            <a:r>
              <a:rPr lang="en-SG" sz="2800" dirty="0"/>
              <a:t>Post Pull Test</a:t>
            </a:r>
          </a:p>
        </p:txBody>
      </p:sp>
      <p:pic>
        <p:nvPicPr>
          <p:cNvPr id="2" name="Picture 1" descr="A close-up of a microscope&#10;&#10;AI-generated content may be incorrect.">
            <a:extLst>
              <a:ext uri="{FF2B5EF4-FFF2-40B4-BE49-F238E27FC236}">
                <a16:creationId xmlns:a16="http://schemas.microsoft.com/office/drawing/2014/main" id="{345E134B-E346-080E-28A3-F0B2DB16AC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25439" r="17676" b="22375"/>
          <a:stretch/>
        </p:blipFill>
        <p:spPr>
          <a:xfrm rot="10800000">
            <a:off x="1850136" y="1540763"/>
            <a:ext cx="3794760" cy="368503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A98A9A-645E-B311-C8A9-D3E0408C75CE}"/>
              </a:ext>
            </a:extLst>
          </p:cNvPr>
          <p:cNvCxnSpPr/>
          <p:nvPr/>
        </p:nvCxnSpPr>
        <p:spPr>
          <a:xfrm flipH="1">
            <a:off x="621792" y="4297680"/>
            <a:ext cx="59527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6474E9-9838-B934-CBA9-5A201D278045}"/>
              </a:ext>
            </a:extLst>
          </p:cNvPr>
          <p:cNvCxnSpPr/>
          <p:nvPr/>
        </p:nvCxnSpPr>
        <p:spPr>
          <a:xfrm flipH="1">
            <a:off x="621792" y="4440936"/>
            <a:ext cx="59527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8B6192-7543-722E-26B4-78CA3D07460E}"/>
              </a:ext>
            </a:extLst>
          </p:cNvPr>
          <p:cNvSpPr txBox="1"/>
          <p:nvPr/>
        </p:nvSpPr>
        <p:spPr>
          <a:xfrm>
            <a:off x="621792" y="4239768"/>
            <a:ext cx="2221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-0.541437um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119A28-42B6-1B54-3F67-B8DE427A12A2}"/>
              </a:ext>
            </a:extLst>
          </p:cNvPr>
          <p:cNvCxnSpPr>
            <a:cxnSpLocks/>
          </p:cNvCxnSpPr>
          <p:nvPr/>
        </p:nvCxnSpPr>
        <p:spPr>
          <a:xfrm flipH="1">
            <a:off x="621792" y="3008376"/>
            <a:ext cx="59527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4A0467-7445-FFDA-61B4-E36B4D00F0E0}"/>
              </a:ext>
            </a:extLst>
          </p:cNvPr>
          <p:cNvSpPr txBox="1"/>
          <p:nvPr/>
        </p:nvSpPr>
        <p:spPr>
          <a:xfrm>
            <a:off x="621792" y="2804497"/>
            <a:ext cx="2221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-0.787184um</a:t>
            </a:r>
          </a:p>
        </p:txBody>
      </p:sp>
    </p:spTree>
    <p:extLst>
      <p:ext uri="{BB962C8B-B14F-4D97-AF65-F5344CB8AC3E}">
        <p14:creationId xmlns:p14="http://schemas.microsoft.com/office/powerpoint/2010/main" val="304182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2CFEF-6706-6BC3-C196-2FE8687B9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690B6-20FA-02D5-2B23-27960A14F33D}"/>
              </a:ext>
            </a:extLst>
          </p:cNvPr>
          <p:cNvSpPr txBox="1"/>
          <p:nvPr/>
        </p:nvSpPr>
        <p:spPr>
          <a:xfrm>
            <a:off x="265173" y="152288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A22 Nearside Pad 8</a:t>
            </a:r>
          </a:p>
          <a:p>
            <a:r>
              <a:rPr lang="en-SG" sz="2800" dirty="0"/>
              <a:t>Post Pull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8CA8A-F4BA-5E10-9512-A8AD687C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9424"/>
            <a:ext cx="12192000" cy="4359151"/>
          </a:xfrm>
          <a:prstGeom prst="rect">
            <a:avLst/>
          </a:prstGeom>
        </p:spPr>
      </p:pic>
      <p:pic>
        <p:nvPicPr>
          <p:cNvPr id="3" name="Picture 2" descr="A close-up of a cell&#10;&#10;AI-generated content may be incorrect.">
            <a:extLst>
              <a:ext uri="{FF2B5EF4-FFF2-40B4-BE49-F238E27FC236}">
                <a16:creationId xmlns:a16="http://schemas.microsoft.com/office/drawing/2014/main" id="{854B9DD2-793D-4C36-186E-0DE7B23D6A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t="22099" r="10970" b="22840"/>
          <a:stretch/>
        </p:blipFill>
        <p:spPr>
          <a:xfrm rot="11070884">
            <a:off x="1958444" y="1418164"/>
            <a:ext cx="4452795" cy="41973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FC8D99-4E04-0B5E-79BD-CDCA6CAABF1D}"/>
              </a:ext>
            </a:extLst>
          </p:cNvPr>
          <p:cNvCxnSpPr/>
          <p:nvPr/>
        </p:nvCxnSpPr>
        <p:spPr>
          <a:xfrm flipH="1">
            <a:off x="182880" y="3794760"/>
            <a:ext cx="74432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C67125-9FE5-5BB9-30DD-7C730C399AB8}"/>
              </a:ext>
            </a:extLst>
          </p:cNvPr>
          <p:cNvCxnSpPr/>
          <p:nvPr/>
        </p:nvCxnSpPr>
        <p:spPr>
          <a:xfrm flipH="1">
            <a:off x="198120" y="3617976"/>
            <a:ext cx="74432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571AEA-BD35-0389-4E36-05B6EBE3A88E}"/>
              </a:ext>
            </a:extLst>
          </p:cNvPr>
          <p:cNvCxnSpPr/>
          <p:nvPr/>
        </p:nvCxnSpPr>
        <p:spPr>
          <a:xfrm flipH="1">
            <a:off x="185928" y="2033016"/>
            <a:ext cx="74432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9B7AA4-C96C-D51B-D27B-638B5DD018D6}"/>
              </a:ext>
            </a:extLst>
          </p:cNvPr>
          <p:cNvCxnSpPr/>
          <p:nvPr/>
        </p:nvCxnSpPr>
        <p:spPr>
          <a:xfrm flipH="1">
            <a:off x="201168" y="2185416"/>
            <a:ext cx="74432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B708CB-F721-3B3D-CC44-9E812D54049B}"/>
              </a:ext>
            </a:extLst>
          </p:cNvPr>
          <p:cNvSpPr txBox="1"/>
          <p:nvPr/>
        </p:nvSpPr>
        <p:spPr>
          <a:xfrm>
            <a:off x="740539" y="1789247"/>
            <a:ext cx="199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-0.53957um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810EC0-9F5D-A42D-3312-589AA195D10C}"/>
              </a:ext>
            </a:extLst>
          </p:cNvPr>
          <p:cNvSpPr txBox="1"/>
          <p:nvPr/>
        </p:nvSpPr>
        <p:spPr>
          <a:xfrm>
            <a:off x="740539" y="3398590"/>
            <a:ext cx="199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-0.503499um</a:t>
            </a:r>
          </a:p>
        </p:txBody>
      </p:sp>
    </p:spTree>
    <p:extLst>
      <p:ext uri="{BB962C8B-B14F-4D97-AF65-F5344CB8AC3E}">
        <p14:creationId xmlns:p14="http://schemas.microsoft.com/office/powerpoint/2010/main" val="27699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D1D0E-8585-5886-89A9-62EDAA24A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6D06C0-E186-A7D2-BC7F-50F6D059D52E}"/>
              </a:ext>
            </a:extLst>
          </p:cNvPr>
          <p:cNvSpPr txBox="1"/>
          <p:nvPr/>
        </p:nvSpPr>
        <p:spPr>
          <a:xfrm>
            <a:off x="265173" y="152288"/>
            <a:ext cx="3830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A22 </a:t>
            </a:r>
            <a:r>
              <a:rPr lang="en-SG" sz="2800" dirty="0" err="1"/>
              <a:t>Farside</a:t>
            </a:r>
            <a:r>
              <a:rPr lang="en-SG" sz="2800" dirty="0"/>
              <a:t> Pad 2</a:t>
            </a:r>
          </a:p>
          <a:p>
            <a:r>
              <a:rPr lang="en-SG" sz="2800" dirty="0"/>
              <a:t>Post Pull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E91BD-43A9-CEB1-3EEA-95F053C44F0C}"/>
              </a:ext>
            </a:extLst>
          </p:cNvPr>
          <p:cNvSpPr txBox="1"/>
          <p:nvPr/>
        </p:nvSpPr>
        <p:spPr>
          <a:xfrm>
            <a:off x="265173" y="1106395"/>
            <a:ext cx="276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Better alignment of Pads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1BD32-5B2B-D96B-743C-5FDB2B1AC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949"/>
            <a:ext cx="12192000" cy="4359732"/>
          </a:xfrm>
          <a:prstGeom prst="rect">
            <a:avLst/>
          </a:prstGeom>
        </p:spPr>
      </p:pic>
      <p:pic>
        <p:nvPicPr>
          <p:cNvPr id="5" name="Picture 4" descr="A close-up of a microscope&#10;&#10;AI-generated content may be incorrect.">
            <a:extLst>
              <a:ext uri="{FF2B5EF4-FFF2-40B4-BE49-F238E27FC236}">
                <a16:creationId xmlns:a16="http://schemas.microsoft.com/office/drawing/2014/main" id="{E20B74F3-C200-B2AC-C679-1FB97A0426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1" t="23202" r="7651" b="15398"/>
          <a:stretch/>
        </p:blipFill>
        <p:spPr>
          <a:xfrm rot="10800000">
            <a:off x="1579463" y="1938528"/>
            <a:ext cx="4460251" cy="39774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D9748E-27BD-5871-F0E6-F49946ED64F0}"/>
              </a:ext>
            </a:extLst>
          </p:cNvPr>
          <p:cNvCxnSpPr/>
          <p:nvPr/>
        </p:nvCxnSpPr>
        <p:spPr>
          <a:xfrm flipH="1">
            <a:off x="265173" y="2286000"/>
            <a:ext cx="67848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75FDAC-F9D3-6E81-08EA-3CE712C42A5F}"/>
              </a:ext>
            </a:extLst>
          </p:cNvPr>
          <p:cNvCxnSpPr/>
          <p:nvPr/>
        </p:nvCxnSpPr>
        <p:spPr>
          <a:xfrm flipH="1">
            <a:off x="265172" y="3032760"/>
            <a:ext cx="67848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1530F4-EA0A-9944-B88D-F3243B65585D}"/>
              </a:ext>
            </a:extLst>
          </p:cNvPr>
          <p:cNvCxnSpPr/>
          <p:nvPr/>
        </p:nvCxnSpPr>
        <p:spPr>
          <a:xfrm flipH="1">
            <a:off x="417162" y="3624815"/>
            <a:ext cx="67848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058169-D72A-9148-9964-71DA366D7DFC}"/>
              </a:ext>
            </a:extLst>
          </p:cNvPr>
          <p:cNvSpPr txBox="1"/>
          <p:nvPr/>
        </p:nvSpPr>
        <p:spPr>
          <a:xfrm>
            <a:off x="503949" y="2030689"/>
            <a:ext cx="1269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-4.88138um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43C6F-EE0D-BD97-616D-A40CD949CA8B}"/>
              </a:ext>
            </a:extLst>
          </p:cNvPr>
          <p:cNvSpPr txBox="1"/>
          <p:nvPr/>
        </p:nvSpPr>
        <p:spPr>
          <a:xfrm>
            <a:off x="0" y="2783763"/>
            <a:ext cx="154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-0.474777um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69CD1-FCF5-3139-2B49-4AEDA6AC1198}"/>
              </a:ext>
            </a:extLst>
          </p:cNvPr>
          <p:cNvSpPr txBox="1"/>
          <p:nvPr/>
        </p:nvSpPr>
        <p:spPr>
          <a:xfrm>
            <a:off x="569152" y="3382886"/>
            <a:ext cx="154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-4.49165um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60C987-B45E-F42B-3DB5-2178A659CCC5}"/>
              </a:ext>
            </a:extLst>
          </p:cNvPr>
          <p:cNvSpPr txBox="1"/>
          <p:nvPr/>
        </p:nvSpPr>
        <p:spPr>
          <a:xfrm>
            <a:off x="5461006" y="893136"/>
            <a:ext cx="1269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-0.351009um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CF71D5-C461-59B6-93EE-AE6631B50F88}"/>
              </a:ext>
            </a:extLst>
          </p:cNvPr>
          <p:cNvCxnSpPr>
            <a:stCxn id="18" idx="2"/>
          </p:cNvCxnSpPr>
          <p:nvPr/>
        </p:nvCxnSpPr>
        <p:spPr>
          <a:xfrm>
            <a:off x="6096000" y="1200913"/>
            <a:ext cx="1511808" cy="113755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lose-up of a cell&#10;&#10;AI-generated content may be incorrect.">
            <a:extLst>
              <a:ext uri="{FF2B5EF4-FFF2-40B4-BE49-F238E27FC236}">
                <a16:creationId xmlns:a16="http://schemas.microsoft.com/office/drawing/2014/main" id="{1C896C44-996F-E26E-6929-F4DA6BE97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30046" r="8872" b="6800"/>
          <a:stretch/>
        </p:blipFill>
        <p:spPr>
          <a:xfrm flipH="1">
            <a:off x="8868707" y="1620842"/>
            <a:ext cx="4145652" cy="417556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67856B-0C86-2DEA-DBA9-5967C417FECD}"/>
              </a:ext>
            </a:extLst>
          </p:cNvPr>
          <p:cNvCxnSpPr/>
          <p:nvPr/>
        </p:nvCxnSpPr>
        <p:spPr>
          <a:xfrm flipH="1">
            <a:off x="344420" y="3267456"/>
            <a:ext cx="67848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316951-2AC4-397F-E1A0-06E0D4BECE80}"/>
              </a:ext>
            </a:extLst>
          </p:cNvPr>
          <p:cNvSpPr txBox="1"/>
          <p:nvPr/>
        </p:nvSpPr>
        <p:spPr>
          <a:xfrm>
            <a:off x="265172" y="3035232"/>
            <a:ext cx="154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-0.737305um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4398AD-E980-A788-8AE7-621630086253}"/>
              </a:ext>
            </a:extLst>
          </p:cNvPr>
          <p:cNvSpPr txBox="1"/>
          <p:nvPr/>
        </p:nvSpPr>
        <p:spPr>
          <a:xfrm>
            <a:off x="3809587" y="999153"/>
            <a:ext cx="1269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-0.780919um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D700D1-2EA5-6C4A-4808-1AE15132090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444581" y="1306930"/>
            <a:ext cx="2830175" cy="13357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0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712</Words>
  <Application>Microsoft Office PowerPoint</Application>
  <PresentationFormat>Widescreen</PresentationFormat>
  <Paragraphs>146</Paragraphs>
  <Slides>24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Office Theme</vt:lpstr>
      <vt:lpstr>A22-A25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Thoughts so far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Ang, Ariel E R</dc:creator>
  <cp:lastModifiedBy>Ang, Ariel E R</cp:lastModifiedBy>
  <cp:revision>102</cp:revision>
  <dcterms:created xsi:type="dcterms:W3CDTF">2025-05-19T12:49:39Z</dcterms:created>
  <dcterms:modified xsi:type="dcterms:W3CDTF">2025-05-22T15:37:18Z</dcterms:modified>
</cp:coreProperties>
</file>